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0" r:id="rId3"/>
    <p:sldId id="257" r:id="rId4"/>
    <p:sldId id="258" r:id="rId5"/>
    <p:sldId id="266" r:id="rId6"/>
    <p:sldId id="305" r:id="rId7"/>
    <p:sldId id="302" r:id="rId8"/>
    <p:sldId id="267" r:id="rId9"/>
    <p:sldId id="294" r:id="rId10"/>
    <p:sldId id="270" r:id="rId11"/>
    <p:sldId id="271" r:id="rId12"/>
    <p:sldId id="272" r:id="rId13"/>
    <p:sldId id="295" r:id="rId14"/>
    <p:sldId id="303" r:id="rId15"/>
    <p:sldId id="283" r:id="rId16"/>
    <p:sldId id="300" r:id="rId17"/>
    <p:sldId id="290" r:id="rId18"/>
    <p:sldId id="291" r:id="rId19"/>
    <p:sldId id="273" r:id="rId20"/>
    <p:sldId id="274" r:id="rId21"/>
    <p:sldId id="275" r:id="rId22"/>
    <p:sldId id="276" r:id="rId23"/>
    <p:sldId id="304" r:id="rId24"/>
    <p:sldId id="284" r:id="rId25"/>
    <p:sldId id="292" r:id="rId26"/>
    <p:sldId id="293" r:id="rId27"/>
    <p:sldId id="277" r:id="rId28"/>
    <p:sldId id="278" r:id="rId29"/>
    <p:sldId id="279" r:id="rId30"/>
    <p:sldId id="280" r:id="rId31"/>
    <p:sldId id="281" r:id="rId32"/>
    <p:sldId id="282" r:id="rId33"/>
    <p:sldId id="299" r:id="rId34"/>
    <p:sldId id="259" r:id="rId35"/>
    <p:sldId id="265" r:id="rId36"/>
    <p:sldId id="263" r:id="rId37"/>
    <p:sldId id="262" r:id="rId38"/>
    <p:sldId id="261" r:id="rId39"/>
    <p:sldId id="264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891"/>
    <a:srgbClr val="FFEE8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90" y="-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9/4/2017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9/4/2017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9/4/2017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9/4/2017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9/4/2017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9/4/2017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1371" y="831271"/>
            <a:ext cx="8960556" cy="1738197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Calibri"/>
                <a:cs typeface="Calibri"/>
              </a:rPr>
              <a:t>Элитный </a:t>
            </a:r>
            <a:r>
              <a:rPr lang="en-US" sz="4800" dirty="0" smtClean="0">
                <a:latin typeface="Calibri"/>
                <a:cs typeface="Calibri"/>
              </a:rPr>
              <a:t/>
            </a:r>
            <a:br>
              <a:rPr lang="en-US" sz="4800" dirty="0" smtClean="0">
                <a:latin typeface="Calibri"/>
                <a:cs typeface="Calibri"/>
              </a:rPr>
            </a:br>
            <a:r>
              <a:rPr lang="ru-RU" sz="4800" dirty="0" smtClean="0">
                <a:latin typeface="Calibri"/>
                <a:cs typeface="Calibri"/>
              </a:rPr>
              <a:t>спецназ продаж</a:t>
            </a:r>
            <a:endParaRPr lang="ru-RU" sz="4800" dirty="0">
              <a:latin typeface="Calibri"/>
              <a:cs typeface="Calibri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769557"/>
            <a:ext cx="9144000" cy="924053"/>
          </a:xfrm>
        </p:spPr>
        <p:txBody>
          <a:bodyPr>
            <a:normAutofit lnSpcReduction="10000"/>
          </a:bodyPr>
          <a:lstStyle/>
          <a:p>
            <a:pPr algn="ctr"/>
            <a:endParaRPr lang="en-US" sz="2500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pPr algn="ctr"/>
            <a:r>
              <a:rPr lang="ru-RU" sz="2500" dirty="0" smtClean="0">
                <a:solidFill>
                  <a:schemeClr val="bg1"/>
                </a:solidFill>
                <a:latin typeface="Calibri"/>
                <a:cs typeface="Calibri"/>
              </a:rPr>
              <a:t>Только для лучших</a:t>
            </a:r>
            <a:endParaRPr lang="ru-RU" sz="25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5" name="AutoShape 4" descr="data:image/jpeg;base64,/9j/4AAQSkZJRgABAQAAAQABAAD/2wCEAAkGBhQSEBUUEhQUFRQUGBgYGBcYFhccFhUYFBYWFxgZFhUXGyYeGh0lHRUVHy8gIycpLCwsFx4xNTAqNSYrLCkBCQoKDgwOGg8PGiwkHyQ1KSkpLCwpLCksLCksNSkpKSkpKSkpLCwsLCkpKSwsKSwpKSwpKSwpLCwpKSwsKSw1LP/AABEIAFABsAMBIgACEQEDEQH/xAAbAAACAgMBAAAAAAAAAAAAAAAABAMFAQIGB//EAEIQAAIABAQDBQQHBQcFAQAAAAECAAMEEQUSITEGQVETImFxgTJCkaEHIzNyscHRFBVSc7I0NVNigpLwJMLS4fEW/8QAGAEBAQEBAQAAAAAAAAAAAAAAAAECAwT/xAAiEQEBAQACAgICAwEAAAAAAAAAARECEjFBIVFhgSJxwQP/2gAMAwEAAhEDEQA/APcYIIIAggggCCCCAIIIIAggggCCCCAIIIIAggggCCCCAIIIIAggggCCCCAIIIIAggggCCCCAIIIIAggggCCCCAIIIwWgMwRDKq0b2WVrb2YG3naJoAggggCCCCAIII1ZwBcmwHM7CAzeKzGOIZNMPrG73JRqx9OXrHMcRcfG5l0uvIzN7/cH5whQ8NKo7fEJmQNqFJ77/e5+g1gH5fElZWOVpUEtBux1t5sdL+Ajo8HwHsjnmTHmzSLF2JsB0VdgI52f9IEqUuSmk3UbX7q/Aa/hFTO43rJpslh4S0ufncwHp4MavNA3IHmY80l4ViM/VjNA6u5T5f+odpPo2mMbzpoH3bk/EwHbvikkbzZY83X9Y2TEJR2mIfJl/WOak/RtTj2mmt6qB8hF1R8NU8o3SUgYc7XPxMBZwRDIqlcXRlYbXBBF+mkE+qRLZ2VbmwuQLnoLwTU0Ea3iH9tTvd9e57Wo7v3ukFMQQua1MmcuuT+K4y/HaJUcEXBuDqPEQTW8EQ1NWksZpjqg6sQB8TGtNXJMF5bq46qwI+UDYYgiGfUqgu7BR1JAHxMQ02LSZhtLmy3PRXU/gYuU2HIIjmTAouSABqSdgPGCVODAFSCDsQbg+RERUkERTqhUF3YKOpNh8TG6teA2giGdVKpAZlUsbAEgXPQdYlgMwQpNxSUps02WpG4LqCPQmN6avlzCQjo1t8rA2+EXKmwxBEVRUKgzOwVepIA+JiRWvrEVmCFZ+JSkNnmIp6MwB+BiaVPVhdWDDqDcfEQTUkEQtUqGClhmOy3Fz5CJbwVmCIVqVLFQwLLuARcX6jlBKqlYkKysV0IBBIPj0gamgiGRUq9yjKwGhsQbHppG7uALk2A5wG8ERypwYAqQQdiDcH1iCqxOVK+0mIn3mA/GCabghemrkmC8t1cdVYH8IjrcRWXa+55abdSToIuGw5BCtHXrMva4I3Btz2IINiPKGoiiNWe28QV9eklC8xgqjmfwHU+Eea8RcYzKglUukrpzb7x/KA6bHeP5cq6yAJr9fcHqN/SOHxLH588/WTCR/CNF+AiGjw15gLAWRdWc+yvr18IWt0gq34TxAyapCASG7hAGtj0HhHrojkOCuFuyHbTR9Yw7oPuD9Ytsa4pk0wszZn5Iu/r09YIuLxVVvFNNKbK81c3Qd63nbb1jz3GeMZ88kX7NP4V/NtzFGqEkAAknYDc+UB7mrXF4zFfgKTBTyxO0cKAfTr4xYQGDHmfFfFb1DmVKuJYJFh7Uw+Ph4R6HW4jLki811QeJ38hzjj6zjWmlsTIkBmOpYqFBPXa8A5wfwkJIE2cv1p9kH3B/wCULcZcMmZN7XtpaiwBExgoUDofyjn6/jaqm3GcIOiC3zOvzirlUs6e3dWZMPWxPz5QHQ0snDpGsyY1Q/gDk9Bpf1Jhw/SFLli0inAHiQvyUGFKD6PJzC8wrL8L3Py0jpqHgamQDMmdurE2+G0FczM+keoJ7suUPRif6okkce1hP2KN5S3v8mju6bC5Uv2JaL5KIZAgjnsF4nmTWCTaabLJ97K2T1JAtHQgxmCA5LCB+zYhOkbS547WX0za5gPn8BCHE9K1dVPJQ92mlltOcxrWHyt8YtON6ZhLl1Mv7SmbN5qbZgfDb5xLwTh5SnM1/tJ57Rjz19kfP5x6Nyd/fhws29G2D8RB6Dt3OqKQ/wB5R+enxitw2hK4ZPmv9pUK8xj94Gw+H4xWYjhUwVrUiaSal1mnwUXL29fyjsuIFAo5wAsBLYAeQhc42Z7+Vm3z6c3V/wBxr/LX+qOrwj+zyv5af0iOUq/7iX+Wv9UdBhWMSRIlAzZYIRdMw/hEZ57n7q8bl/Sg4oyLXymq1LU+QhdCUD31zAekX2GYVTSi06QFAddch7hA1BA2+HWM1eJ00xjImshzKGAa2Vgb+ydr6RQcOyVSsnyJDl6cpci9wjHSwPxi+eP1ieKxgeG/vFmqam7S8xEqXchQBzIH/N4tcS4Ip3X6tBJmD2XTSx8QNDFXwtia0ZakqTkKsTLY+y6nx2/+xe4pxVIkoWMxWb3VUgsx5aCHK8+38fHpJ1z5/apw3FnnYdPWb9pKV0bxsDrFZw3iEyilyjNJamngEN/hN0PhFhhOHPLw+oeaLPPDzCOlwbD5mLPh+hSdh0pJgBVpYBEatkl+tSS3EPHjg0LEG4JW3Q6iL+k+zT7o/CPN8fabSyWpJt3lsQZL9ADqpj0mk+zT7o/ARz58c4xvjdtc1xl9vRfzv0jqo5PjZwJ1GSbATbknYbR0C4xJJsJsu/3hE5S3jFnxyrkDTU74lUCpyZcq5c5sL87ax0uC0VKhY0wl3IGbIb6cr6xzYpqd8TqBUhCoVcuc2F/DWOhw9KSSHaR2S2F2yHkOusb/AOnjPn/GOPnVRxeGqp8ujlm2hdz0t7I/54RYcG4kZlPkf7SScjDnpsf+dIosEwmpqS9Wk/sTNJt3Axyg6b7RLT08yhrVabM7Ranus+UL3htcDSNWTr035hLd7M4lJktipFRkydl75Fr8t4zw3kXEJi0pvT5LtYkoG8Cfyjatw2XPxUpNUMvZXsb79dIzQj93VQlE/wDTT/YJ9xuhO/xi2/xz8J738ouLqGZNrpQlNlmCWzKfEG9ovOGuIP2hSjjJOl6Oh3v1HhCld/esn+U0b8SYE5YVNN3Z6bgbTB0IjFyyca1NltiPBP7zq/uy/wA404S/tVb/ADB+cK8F4j29ZUzMpUsqXB5EEgw1wl/aq3+YPzjXKZs/EZl3L/bncEnTqbtKlLvK7Vlmp0AOjD4x3NZWpNo3eWQVaW1j6RU8CIDJnAi4M17jrFZi9O+H9pkBalnAjL/hMenhC5y5Z7Wbx46ck4uabCZbr7WUKvmYawfg6VkEyoHbTnALFzcC+tgNoRbC2n4RLVNXUBgOpW8WeB8VSZ0oK7iXMAysrGxBGhteJdy9fv5Jm/Jql4Wp5U0TZSZGFxZScpv1Xb4Rti9EzG4BIOW+UjMMjX0uRvHLy5UuViMhZM95gbMWBmZgDyEd7HPlvGyt8csVmD0TJqwIAFlBtmIzE3axtfWH6qoCIXY2Cgk+kTQni2GLUSmlsSA3Mb6Ri3XSTHlWP8QTKp7sbIPZXko8epiw4Z4Oao78y6Svm/l0HjF9I+jhFnBjMLSxrkI1PQXHKJ+NOIRTy+xlaOwtp7i/kTEVzXFmMIbU9PZZMve2zMPHnaLDgvh1QP2mfYKNUDaD7x/KOWw2XLL3nG0tdSB7TdFHn1hvG+JJlR3fYlL7MsbC3XrAX/EPHxN0ptBzmEan7oO3nHJU1LMnvZAzudT18yTt5mLzh7guZUWeZeXK6+833R+cWfE9fLo5f7NTAKzDvsPaAPInmTAcZUScrFQQ1tLjYnw6iPQOC+FOyAnTh9YfZU+4OvmflHNcOSJUo/tFSQFX7NN2dutug6xPjPHc6bpKvKTwtmPm3L0gO5xbiSRTj6x+9yRdWPoNvWOMxX6Qp0zSSBKXru/6COcpKKZPa0tWdjvbX4k/nHYYR9HPvVDf6EP4t+kBx31s9/fmOfMmLWTwsV1qZ0uQP4SwL/7QY9BqMBVKd5dNlksRYMBr6tv6x57I4OqpkxlKWKmxZj3fQ7n0vAWlI+FydSXnMOZVrf7TYfG8XEv6QKRRZVmAeCAD8YQpfoz/AMSd6Kv5mHk+jaRzeYfUfpBDEn6QaU7l180P/beH6fiulfaenrdf6gIrV+jmm5mYf9Q/SBvo5pr6GYPDMP0gOklVKN7LK3kQfwiW8UdPwXTIborqRzEyYD8mi5ly7AC5NuZNz6mA3ggggI50hXUqwurAgjqDvGyIAABoBoB0tG0EBE1KpcOQM6ggNzAa1x8hGZ9OrqVYXVhYjqDEkEAm2ESjJ7EoOyAtl5WEI/8A42j/AMBPn+sXUEXtZ7TrFbVcOU8xFV5SsEFl6qOgYaj4xPh+EypC5ZKKgO9tz5k6mG4IdqZCldhUqcLTZauP8w28juIVouFaWU2aXJQMNibkjyLE2i1gh2vjTIjnU6upVhdWBBHUHeMU1KstAiAKqiwA2AiWCIpWuwyXOXLNQOAb2PI+EMKlhYbCNoIBPEcHlTwBOQPl2vyvCcvhCkUgiQgI1G+lvWLiCL2vhOsVdXwzTTXLzJSsx3Jvr84JPC9MgYLJVQ4s1r6jodYtIIva/Z1iKnplRQqAKqiwA2AiOtw6XOULNUOAbgHkRzhmCJphYYbLEztco7S2XNzt0grsNlzlyzUDre9j16wzBDTCv7sl51fKM6DKra3A6QzaMwRFwrT4XKR2dECu/tEc/OM02Gy5bOyKFaYbsR7x8YZgi7UyFqPDpcoES1ChiSbcydzElTSrMUq4DKdCDsYlgiaYhpqRZaBEGVRoByEJV/DNNOOaZJVm66g+pFiYs4Iu0yVX0HD9PJN5UpFPUDvf7jrD9ozBC23ySYIIIIikMaxMU8lpja5RoOpO0eQVtY02Yzubsxuf0j1ziDCTUyGlghSbEEjQEGPOjwRVdpk7Mb+1cZPO+/ygKSVKLMFUEsdABuY9A4b4EWXaZUWZ9wm6r59TFxw/wvLpV0AaZzcjX06CLqAr8ZxIU8hph90aDqeQjx6oqGmOXY3Zjcnzj1nijBjUyDLUgMCGF9iRyMcDL4Hqi+QoAP4iRl+I1+UBRqrOQBdjsBufIR2GCfR8zWapOUfwA94/ePL0jqMA4XlUo0GZzu5Gv+noIuTAVFPPkyPq5UuwG+UKNdveILHyvFpJnBlDKbg7GKKpw5s/subABctiGs5fvXI621i5o5JVLNa5JJtsMxvYQDEYtGYIAggggCCCCAIIIIAggggFcTqCkmY67qjEeYBMKPjyICGDkqqM5C3CBxcEnpv8DDuIU3aSnS9s6lb9Li0ITcFJWcuYfWoiDTYqpW/jvASHHZYDlg69moc5lsSpvZh4aRlscQZswdcql+8tsyjcr8tN9YTx/DmMua63JMjswoBLXDZriJKvBpk3N2jrfs2lrlUgd+2ZmufAaDxgGDjK6WSYSwLBQuuUW71jsOkbScZltex0Cdpcj3bkH1BGojWdh7iYJkplDZMjBgSCAbgix3Bv8YVm8N3SWof2Sc5t9orkFxblcgQEoxtRnZico7Ky5O8O0va+ut9OWnjEwxpMrEh1KEAqR3rt7NgN78oiqcGLO7BgMzSWtbbsSTb1vEdfhesyZmtcyitlLZTKLbqNwc2w8YB2kxFZjMoDKyBSwYWtmvbz2MVYxh73zofruz7O3eK5rXBve4325RPgqu06dMbUMJYBylQcua9g2ttRqYboMMEvOTlJdmN7a2bleAxLxhCQLNZr5Wt3Wy75T6QhV46XlyzKEwCawAbKL2tc5Q35xJQYB2RAyyiFvlbIRM1va5va+u8TysJIlyEzD6kgk29qwI06bwGVxlAQO+RfJny93NtYnz06XjBx6XZjZ7I2UnLpmvaw6xF+5Ht2edeyz5/ZOf2s2W97Wvzjf9znsyuYXM3tL2/zZrQA3EKC91mDIQHuvsX2LeBhmfiSo4VlYBiFDW7tzsL3hepwguJ/eA7YKNtsoI16wtPwBmmZsyHvo4JUlwFt3FN9Bpy6wDa47LLWs9s+TNl7ua9rX8YlXFVLEAMVW4Z7dwEb63iD9zHs8uYfa9pe3LNmtGJeEuFeXmUyXzcjnGe9wDex33gGaXFFdgtmUkZlzC2Zeo+IhCtxtgKgKjKZQuGI0NxfaJ8KwnsjqsnQWDKhDHz1jWqwhmM4BlCzlA1BupAt11EBImOJlYsHUogc5ltdeqxn99LpZJhJGYKF1yj3iL6CNK7BzMJswF5Rl7cyRrG03DnDh5TKGyBGDAkEDYix3GsBNIxSW5AUk5lzjTkDb4xGMbQhcodiwzWVdQo5npC0vA3l5DKdbhWVsyk3zG5YAHQ3vpC5ojThMr94S8h+qZgwBuLBTodYCY49ebLKB2R5bNlC966sBfwhurxL/pmnSz7hZbj8RCuDYWyiUzGxWWykEa3Y3idcJP7KZOYXIYZraanpALSMZKuQ7rMXIGuo1VibBSATcm+nlDn76QA3DBgQMhHeJbawG94xWYOryezGVbWI7ul1tuulxpEAwQ5QVEqW6sGBRTlNtLNc3O58oCZsclhSWDghgpUr3gW20538Ihq8ZuvczI6ugZWFjZj+BhbEMMmDv3BmPNl+ypyqFvbS9yNd4ZmYM7sXd1zkp7IOULLN7am9zfeAaGLpmtZrFsoa3cLdLw/FLS4CJb3yymXMWBKHtBc3te9j5xdCAIIIIAggggCCCCAIIIIAggggCCCCAIIIIAggggCCCCAIIIIAggggP//Z"/>
          <p:cNvSpPr>
            <a:spLocks noChangeAspect="1" noChangeArrowheads="1"/>
          </p:cNvSpPr>
          <p:nvPr/>
        </p:nvSpPr>
        <p:spPr bwMode="auto">
          <a:xfrm>
            <a:off x="155574" y="-144463"/>
            <a:ext cx="2080729" cy="208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102195"/>
            <a:ext cx="911577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i="1" dirty="0" smtClean="0">
                <a:solidFill>
                  <a:srgbClr val="0070C0"/>
                </a:solidFill>
                <a:latin typeface="Calibri"/>
                <a:cs typeface="Calibri"/>
              </a:rPr>
              <a:t>Внимание отстающим – вечно в догоняющих, </a:t>
            </a:r>
            <a:endParaRPr lang="en-US" sz="1600" b="1" i="1" dirty="0" smtClean="0">
              <a:solidFill>
                <a:srgbClr val="0070C0"/>
              </a:solidFill>
              <a:latin typeface="Calibri"/>
              <a:cs typeface="Calibri"/>
            </a:endParaRPr>
          </a:p>
          <a:p>
            <a:pPr algn="r"/>
            <a:r>
              <a:rPr lang="ru-RU" sz="1600" b="1" i="1" dirty="0" smtClean="0">
                <a:solidFill>
                  <a:srgbClr val="0070C0"/>
                </a:solidFill>
                <a:latin typeface="Calibri"/>
                <a:cs typeface="Calibri"/>
              </a:rPr>
              <a:t>внимание лучшим – всегда в</a:t>
            </a:r>
            <a:r>
              <a:rPr lang="en-US" sz="1600" b="1" i="1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lang="ru-RU" sz="1600" b="1" i="1" dirty="0" smtClean="0">
                <a:solidFill>
                  <a:srgbClr val="0070C0"/>
                </a:solidFill>
                <a:latin typeface="Calibri"/>
                <a:cs typeface="Calibri"/>
              </a:rPr>
              <a:t>лидерах</a:t>
            </a:r>
            <a:endParaRPr lang="ru-RU" sz="1600" i="1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pic>
        <p:nvPicPr>
          <p:cNvPr id="6" name="Изображение 5" descr="Снимок экрана 2017-08-29 в 12.17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10889" y="924278"/>
            <a:ext cx="2352323" cy="1433950"/>
          </a:xfrm>
          <a:prstGeom prst="rect">
            <a:avLst/>
          </a:prstGeom>
        </p:spPr>
      </p:pic>
      <p:pic>
        <p:nvPicPr>
          <p:cNvPr id="9" name="Изображение 8" descr="agenty_shchi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6694" y="2716151"/>
            <a:ext cx="5937504" cy="334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205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>
          <a:xfrm>
            <a:off x="281459" y="895535"/>
            <a:ext cx="2947482" cy="1330417"/>
          </a:xfrm>
        </p:spPr>
        <p:txBody>
          <a:bodyPr/>
          <a:lstStyle/>
          <a:p>
            <a:r>
              <a:rPr lang="ru-RU" dirty="0" smtClean="0"/>
              <a:t>Желтый пояс</a:t>
            </a:r>
            <a:endParaRPr lang="ru-RU" dirty="0"/>
          </a:p>
        </p:txBody>
      </p:sp>
      <p:pic>
        <p:nvPicPr>
          <p:cNvPr id="6" name="Изображение 5" descr="360x202-0320601.62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91" y="2853785"/>
            <a:ext cx="3210768" cy="18864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0333" y="719667"/>
            <a:ext cx="6519333" cy="541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815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72578" y="342975"/>
            <a:ext cx="7859115" cy="447247"/>
          </a:xfrm>
        </p:spPr>
        <p:txBody>
          <a:bodyPr>
            <a:noAutofit/>
          </a:bodyPr>
          <a:lstStyle/>
          <a:p>
            <a:pPr algn="ctr"/>
            <a:r>
              <a:rPr lang="ru-RU" sz="2200" dirty="0" smtClean="0">
                <a:solidFill>
                  <a:schemeClr val="accent1"/>
                </a:solidFill>
              </a:rPr>
              <a:t>Подготовка руководителей к </a:t>
            </a:r>
            <a:r>
              <a:rPr lang="ru-RU" sz="2200" dirty="0" err="1" smtClean="0">
                <a:solidFill>
                  <a:schemeClr val="accent1"/>
                </a:solidFill>
              </a:rPr>
              <a:t>посттренинговому</a:t>
            </a:r>
            <a:r>
              <a:rPr lang="ru-RU" sz="2200" dirty="0" smtClean="0">
                <a:solidFill>
                  <a:schemeClr val="accent1"/>
                </a:solidFill>
              </a:rPr>
              <a:t> сопровождению</a:t>
            </a:r>
          </a:p>
        </p:txBody>
      </p:sp>
      <p:sp>
        <p:nvSpPr>
          <p:cNvPr id="4" name="Название 3"/>
          <p:cNvSpPr>
            <a:spLocks noGrp="1"/>
          </p:cNvSpPr>
          <p:nvPr>
            <p:ph type="title"/>
          </p:nvPr>
        </p:nvSpPr>
        <p:spPr>
          <a:xfrm>
            <a:off x="281459" y="895535"/>
            <a:ext cx="2947482" cy="1330417"/>
          </a:xfrm>
        </p:spPr>
        <p:txBody>
          <a:bodyPr/>
          <a:lstStyle/>
          <a:p>
            <a:r>
              <a:rPr lang="ru-RU" dirty="0" smtClean="0"/>
              <a:t>Желтый пояс</a:t>
            </a:r>
            <a:endParaRPr lang="ru-RU" dirty="0"/>
          </a:p>
        </p:txBody>
      </p:sp>
      <p:sp>
        <p:nvSpPr>
          <p:cNvPr id="12" name="Объект 4"/>
          <p:cNvSpPr>
            <a:spLocks noGrp="1"/>
          </p:cNvSpPr>
          <p:nvPr>
            <p:ph idx="1"/>
          </p:nvPr>
        </p:nvSpPr>
        <p:spPr>
          <a:xfrm>
            <a:off x="3693695" y="889000"/>
            <a:ext cx="8145528" cy="5392785"/>
          </a:xfrm>
        </p:spPr>
        <p:txBody>
          <a:bodyPr anchor="t" anchorCtr="0">
            <a:normAutofit lnSpcReduction="10000"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ru-RU" dirty="0">
                <a:solidFill>
                  <a:schemeClr val="accent1"/>
                </a:solidFill>
              </a:rPr>
              <a:t>О</a:t>
            </a:r>
            <a:r>
              <a:rPr lang="ru-RU" dirty="0" smtClean="0">
                <a:solidFill>
                  <a:schemeClr val="accent1"/>
                </a:solidFill>
              </a:rPr>
              <a:t>бучение </a:t>
            </a:r>
            <a:r>
              <a:rPr lang="ru-RU" dirty="0">
                <a:solidFill>
                  <a:schemeClr val="accent1"/>
                </a:solidFill>
              </a:rPr>
              <a:t>и передача алгоритма проведения «Утренних планерок»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ru-RU" dirty="0" smtClean="0">
              <a:solidFill>
                <a:srgbClr val="4F81BD"/>
              </a:solidFill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sz="1900" dirty="0" smtClean="0">
                <a:solidFill>
                  <a:srgbClr val="4F81BD"/>
                </a:solidFill>
              </a:rPr>
              <a:t>Цель</a:t>
            </a:r>
            <a:r>
              <a:rPr lang="en-US" sz="1900" dirty="0" smtClean="0">
                <a:solidFill>
                  <a:srgbClr val="4F81BD"/>
                </a:solidFill>
              </a:rPr>
              <a:t>: 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buFont typeface="Arial"/>
              <a:buChar char="•"/>
            </a:pPr>
            <a:r>
              <a:rPr lang="ru-RU" sz="1900" b="0" dirty="0">
                <a:solidFill>
                  <a:srgbClr val="4F81BD"/>
                </a:solidFill>
              </a:rPr>
              <a:t>Внедрение алгоритма проведения результативных, ежедневных, мотивационных планерок с </a:t>
            </a:r>
            <a:r>
              <a:rPr lang="ru-RU" sz="1900" b="0" dirty="0" smtClean="0">
                <a:solidFill>
                  <a:srgbClr val="4F81BD"/>
                </a:solidFill>
              </a:rPr>
              <a:t>командой</a:t>
            </a:r>
            <a:endParaRPr lang="en-US" sz="1900" b="0" dirty="0" smtClean="0">
              <a:solidFill>
                <a:srgbClr val="4F81BD"/>
              </a:solidFill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en-US" sz="1900" b="0" dirty="0">
              <a:solidFill>
                <a:srgbClr val="4F81BD"/>
              </a:solidFill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sz="1900" dirty="0" smtClean="0">
                <a:solidFill>
                  <a:srgbClr val="4F81BD"/>
                </a:solidFill>
              </a:rPr>
              <a:t>Процесс</a:t>
            </a:r>
            <a:r>
              <a:rPr lang="en-US" sz="1900" dirty="0" smtClean="0">
                <a:solidFill>
                  <a:srgbClr val="4F81BD"/>
                </a:solidFill>
              </a:rPr>
              <a:t>: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900" b="0" dirty="0" smtClean="0">
                <a:solidFill>
                  <a:srgbClr val="4F81BD"/>
                </a:solidFill>
              </a:rPr>
              <a:t>Разработка </a:t>
            </a:r>
            <a:r>
              <a:rPr lang="ru-RU" sz="1900" b="0" dirty="0">
                <a:solidFill>
                  <a:srgbClr val="4F81BD"/>
                </a:solidFill>
              </a:rPr>
              <a:t>алгоритма проведения утренних собраний с учетом специфики компании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900" b="0" dirty="0" smtClean="0">
                <a:solidFill>
                  <a:srgbClr val="4F81BD"/>
                </a:solidFill>
              </a:rPr>
              <a:t>Обучение </a:t>
            </a:r>
            <a:r>
              <a:rPr lang="ru-RU" sz="1900" b="0" dirty="0">
                <a:solidFill>
                  <a:srgbClr val="4F81BD"/>
                </a:solidFill>
              </a:rPr>
              <a:t>и передача алгоритма проведения утренних собраний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ru-RU" sz="1900" b="0" dirty="0">
              <a:solidFill>
                <a:srgbClr val="4F81BD"/>
              </a:solidFill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sz="1900" dirty="0" smtClean="0">
                <a:solidFill>
                  <a:srgbClr val="4F81BD"/>
                </a:solidFill>
              </a:rPr>
              <a:t>Результат</a:t>
            </a:r>
            <a:r>
              <a:rPr lang="en-US" sz="1900" dirty="0" smtClean="0">
                <a:solidFill>
                  <a:srgbClr val="4F81BD"/>
                </a:solidFill>
              </a:rPr>
              <a:t>: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buFont typeface="Arial"/>
              <a:buChar char="•"/>
            </a:pPr>
            <a:r>
              <a:rPr lang="ru-RU" sz="1900" b="0" dirty="0" smtClean="0">
                <a:solidFill>
                  <a:srgbClr val="4F81BD"/>
                </a:solidFill>
              </a:rPr>
              <a:t>Линейные </a:t>
            </a:r>
            <a:r>
              <a:rPr lang="ru-RU" sz="1900" b="0" dirty="0">
                <a:solidFill>
                  <a:srgbClr val="4F81BD"/>
                </a:solidFill>
              </a:rPr>
              <a:t>руководители изучат алгоритм проведения утренних планерок, который позволит управлять результативностью и вовлеченностью подчиненных</a:t>
            </a:r>
            <a:endParaRPr lang="ru-RU" sz="1900" b="0" dirty="0" smtClean="0">
              <a:solidFill>
                <a:srgbClr val="4F81BD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endParaRPr lang="en-US" sz="2100" b="0" dirty="0" smtClean="0">
              <a:solidFill>
                <a:srgbClr val="4F81BD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</a:pPr>
            <a:endParaRPr lang="ru-RU" sz="2100" b="0" dirty="0">
              <a:solidFill>
                <a:srgbClr val="4F81BD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ru-RU" dirty="0" smtClean="0">
              <a:solidFill>
                <a:srgbClr val="4F81BD"/>
              </a:solidFill>
            </a:endParaRPr>
          </a:p>
          <a:p>
            <a:endParaRPr lang="ru-RU" dirty="0">
              <a:solidFill>
                <a:srgbClr val="4F81BD"/>
              </a:solidFill>
            </a:endParaRPr>
          </a:p>
        </p:txBody>
      </p:sp>
      <p:pic>
        <p:nvPicPr>
          <p:cNvPr id="6" name="Изображение 5" descr="360x202-0320601.62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91" y="2853785"/>
            <a:ext cx="3210768" cy="188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210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40195" y="117179"/>
            <a:ext cx="7859115" cy="65893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200" dirty="0" smtClean="0">
                <a:solidFill>
                  <a:schemeClr val="accent1"/>
                </a:solidFill>
              </a:rPr>
              <a:t>                        Подготовка руководителей к </a:t>
            </a:r>
            <a:r>
              <a:rPr lang="ru-RU" sz="2200" dirty="0" err="1" smtClean="0">
                <a:solidFill>
                  <a:schemeClr val="accent1"/>
                </a:solidFill>
              </a:rPr>
              <a:t>посттренинговому</a:t>
            </a:r>
            <a:r>
              <a:rPr lang="ru-RU" sz="2200" dirty="0" smtClean="0">
                <a:solidFill>
                  <a:schemeClr val="accent1"/>
                </a:solidFill>
              </a:rPr>
              <a:t> сопровождению</a:t>
            </a:r>
          </a:p>
        </p:txBody>
      </p:sp>
      <p:sp>
        <p:nvSpPr>
          <p:cNvPr id="4" name="Название 3"/>
          <p:cNvSpPr>
            <a:spLocks noGrp="1"/>
          </p:cNvSpPr>
          <p:nvPr>
            <p:ph type="title"/>
          </p:nvPr>
        </p:nvSpPr>
        <p:spPr>
          <a:xfrm>
            <a:off x="281459" y="895535"/>
            <a:ext cx="2947482" cy="1330417"/>
          </a:xfrm>
        </p:spPr>
        <p:txBody>
          <a:bodyPr/>
          <a:lstStyle/>
          <a:p>
            <a:r>
              <a:rPr lang="ru-RU" dirty="0" smtClean="0"/>
              <a:t>Желтый пояс</a:t>
            </a:r>
            <a:endParaRPr lang="ru-RU" dirty="0"/>
          </a:p>
        </p:txBody>
      </p:sp>
      <p:sp>
        <p:nvSpPr>
          <p:cNvPr id="12" name="Объект 4"/>
          <p:cNvSpPr>
            <a:spLocks noGrp="1"/>
          </p:cNvSpPr>
          <p:nvPr>
            <p:ph idx="1"/>
          </p:nvPr>
        </p:nvSpPr>
        <p:spPr>
          <a:xfrm>
            <a:off x="3533713" y="790223"/>
            <a:ext cx="8281914" cy="5274994"/>
          </a:xfrm>
        </p:spPr>
        <p:txBody>
          <a:bodyPr anchor="t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ru-RU" sz="1800" dirty="0" smtClean="0">
                <a:solidFill>
                  <a:schemeClr val="accent1"/>
                </a:solidFill>
              </a:rPr>
              <a:t>Обучение </a:t>
            </a:r>
            <a:r>
              <a:rPr lang="ru-RU" sz="1800" dirty="0">
                <a:solidFill>
                  <a:schemeClr val="accent1"/>
                </a:solidFill>
              </a:rPr>
              <a:t>и передача алгоритма проведения «Полевых тренингов»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ru-RU" sz="1800" dirty="0" smtClean="0">
              <a:solidFill>
                <a:srgbClr val="4F81BD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800" dirty="0" smtClean="0">
                <a:solidFill>
                  <a:srgbClr val="4F81BD"/>
                </a:solidFill>
              </a:rPr>
              <a:t>Цель</a:t>
            </a:r>
            <a:r>
              <a:rPr lang="ru-RU" sz="1800" dirty="0">
                <a:solidFill>
                  <a:srgbClr val="4F81BD"/>
                </a:solidFill>
              </a:rPr>
              <a:t>: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rgbClr val="4F81BD"/>
                </a:solidFill>
              </a:rPr>
              <a:t>Внедрить систему проведения полевых тренингов, которая позволит обеспечить «</a:t>
            </a:r>
            <a:r>
              <a:rPr lang="ru-RU" sz="1800" b="0" dirty="0" err="1">
                <a:solidFill>
                  <a:srgbClr val="4F81BD"/>
                </a:solidFill>
              </a:rPr>
              <a:t>вживаемость</a:t>
            </a:r>
            <a:r>
              <a:rPr lang="ru-RU" sz="1800" b="0" dirty="0">
                <a:solidFill>
                  <a:srgbClr val="4F81BD"/>
                </a:solidFill>
              </a:rPr>
              <a:t>» изученных навыков в практику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ru-RU" sz="1800" dirty="0" smtClean="0">
              <a:solidFill>
                <a:srgbClr val="4F81BD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800" dirty="0" smtClean="0">
                <a:solidFill>
                  <a:srgbClr val="4F81BD"/>
                </a:solidFill>
              </a:rPr>
              <a:t>Процесс</a:t>
            </a:r>
            <a:r>
              <a:rPr lang="ru-RU" sz="1800" dirty="0">
                <a:solidFill>
                  <a:srgbClr val="4F81BD"/>
                </a:solidFill>
              </a:rPr>
              <a:t>: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800" b="0" dirty="0" smtClean="0">
                <a:solidFill>
                  <a:srgbClr val="4F81BD"/>
                </a:solidFill>
              </a:rPr>
              <a:t>Разработка </a:t>
            </a:r>
            <a:r>
              <a:rPr lang="ru-RU" sz="1800" b="0" dirty="0">
                <a:solidFill>
                  <a:srgbClr val="4F81BD"/>
                </a:solidFill>
              </a:rPr>
              <a:t>алгоритма проведения полевых тренингов с учетом специфики компании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800" b="0" dirty="0" smtClean="0">
                <a:solidFill>
                  <a:srgbClr val="4F81BD"/>
                </a:solidFill>
              </a:rPr>
              <a:t>Обучение </a:t>
            </a:r>
            <a:r>
              <a:rPr lang="ru-RU" sz="1800" b="0" dirty="0">
                <a:solidFill>
                  <a:srgbClr val="4F81BD"/>
                </a:solidFill>
              </a:rPr>
              <a:t>и передача алгоритма проведения полевых тренингов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ru-RU" sz="1800" dirty="0" smtClean="0">
              <a:solidFill>
                <a:srgbClr val="4F81BD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800" dirty="0" smtClean="0">
                <a:solidFill>
                  <a:srgbClr val="4F81BD"/>
                </a:solidFill>
              </a:rPr>
              <a:t>Результат</a:t>
            </a:r>
            <a:r>
              <a:rPr lang="ru-RU" sz="1800" dirty="0">
                <a:solidFill>
                  <a:srgbClr val="4F81BD"/>
                </a:solidFill>
              </a:rPr>
              <a:t>: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800" b="0" dirty="0" smtClean="0">
                <a:solidFill>
                  <a:srgbClr val="4F81BD"/>
                </a:solidFill>
              </a:rPr>
              <a:t>Готовность </a:t>
            </a:r>
            <a:r>
              <a:rPr lang="ru-RU" sz="1800" b="0" dirty="0">
                <a:solidFill>
                  <a:srgbClr val="4F81BD"/>
                </a:solidFill>
              </a:rPr>
              <a:t>линейных руководителей обеспечить максимальное использование сотрудниками материалов тренинга в их практике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endParaRPr lang="en-US" sz="1800" b="0" dirty="0" smtClean="0">
              <a:solidFill>
                <a:srgbClr val="4F81BD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</a:pPr>
            <a:endParaRPr lang="ru-RU" sz="1800" b="0" dirty="0">
              <a:solidFill>
                <a:srgbClr val="4F81BD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ru-RU" sz="1800" dirty="0" smtClean="0">
              <a:solidFill>
                <a:srgbClr val="4F81BD"/>
              </a:solidFill>
            </a:endParaRPr>
          </a:p>
          <a:p>
            <a:endParaRPr lang="ru-RU" sz="1800" dirty="0">
              <a:solidFill>
                <a:srgbClr val="4F81BD"/>
              </a:solidFill>
            </a:endParaRPr>
          </a:p>
        </p:txBody>
      </p:sp>
      <p:pic>
        <p:nvPicPr>
          <p:cNvPr id="6" name="Изображение 5" descr="360x202-0320601.62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91" y="2853785"/>
            <a:ext cx="3210768" cy="188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036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98272" y="212073"/>
            <a:ext cx="7859115" cy="609738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sz="2200" dirty="0" smtClean="0">
                <a:solidFill>
                  <a:schemeClr val="accent1"/>
                </a:solidFill>
                <a:latin typeface="Calibri"/>
                <a:cs typeface="Calibri"/>
              </a:rPr>
              <a:t>Поддерживающие активности </a:t>
            </a:r>
            <a:endParaRPr lang="en-US" sz="2200" dirty="0">
              <a:solidFill>
                <a:schemeClr val="accent1"/>
              </a:solidFill>
              <a:latin typeface="Calibri"/>
              <a:cs typeface="Calibri"/>
            </a:endParaRPr>
          </a:p>
          <a:p>
            <a:pPr algn="ctr">
              <a:lnSpc>
                <a:spcPct val="120000"/>
              </a:lnSpc>
            </a:pPr>
            <a:r>
              <a:rPr lang="en-US" sz="2200" dirty="0" smtClean="0">
                <a:solidFill>
                  <a:schemeClr val="accent1"/>
                </a:solidFill>
                <a:latin typeface="Calibri"/>
                <a:cs typeface="Calibri"/>
              </a:rPr>
              <a:t>MARK </a:t>
            </a:r>
            <a:r>
              <a:rPr lang="mr-IN" sz="2200" dirty="0" smtClean="0">
                <a:solidFill>
                  <a:schemeClr val="accent1"/>
                </a:solidFill>
                <a:latin typeface="Calibri"/>
                <a:cs typeface="Calibri"/>
              </a:rPr>
              <a:t>–</a:t>
            </a:r>
            <a:r>
              <a:rPr lang="en-US" sz="2200" dirty="0" smtClean="0">
                <a:solidFill>
                  <a:schemeClr val="accent1"/>
                </a:solidFill>
                <a:latin typeface="Calibri"/>
                <a:cs typeface="Calibri"/>
              </a:rPr>
              <a:t> online </a:t>
            </a:r>
            <a:r>
              <a:rPr lang="ru-RU" sz="2200" dirty="0" smtClean="0">
                <a:solidFill>
                  <a:schemeClr val="accent1"/>
                </a:solidFill>
                <a:latin typeface="Calibri"/>
                <a:cs typeface="Calibri"/>
              </a:rPr>
              <a:t>тренажер</a:t>
            </a:r>
          </a:p>
        </p:txBody>
      </p:sp>
      <p:sp>
        <p:nvSpPr>
          <p:cNvPr id="4" name="Название 3"/>
          <p:cNvSpPr>
            <a:spLocks noGrp="1"/>
          </p:cNvSpPr>
          <p:nvPr>
            <p:ph type="title"/>
          </p:nvPr>
        </p:nvSpPr>
        <p:spPr>
          <a:xfrm>
            <a:off x="281459" y="895535"/>
            <a:ext cx="2947482" cy="1330417"/>
          </a:xfrm>
        </p:spPr>
        <p:txBody>
          <a:bodyPr/>
          <a:lstStyle/>
          <a:p>
            <a:r>
              <a:rPr lang="ru-RU" dirty="0" smtClean="0"/>
              <a:t>Желтый пояс</a:t>
            </a:r>
            <a:endParaRPr lang="ru-RU" dirty="0"/>
          </a:p>
        </p:txBody>
      </p:sp>
      <p:sp>
        <p:nvSpPr>
          <p:cNvPr id="12" name="Объект 4"/>
          <p:cNvSpPr>
            <a:spLocks noGrp="1"/>
          </p:cNvSpPr>
          <p:nvPr>
            <p:ph idx="1"/>
          </p:nvPr>
        </p:nvSpPr>
        <p:spPr>
          <a:xfrm>
            <a:off x="3645568" y="846667"/>
            <a:ext cx="8170059" cy="5218550"/>
          </a:xfrm>
        </p:spPr>
        <p:txBody>
          <a:bodyPr anchor="t" anchorCtr="0"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ru-RU" sz="1800" dirty="0" smtClean="0">
                <a:solidFill>
                  <a:srgbClr val="4F81BD"/>
                </a:solidFill>
              </a:rPr>
              <a:t>Цель</a:t>
            </a:r>
            <a:r>
              <a:rPr lang="en-US" sz="1800" dirty="0" smtClean="0">
                <a:solidFill>
                  <a:srgbClr val="4F81BD"/>
                </a:solidFill>
              </a:rPr>
              <a:t>: </a:t>
            </a:r>
          </a:p>
          <a:p>
            <a:pPr marL="342900" indent="-342900">
              <a:lnSpc>
                <a:spcPct val="110000"/>
              </a:lnSpc>
              <a:spcBef>
                <a:spcPts val="1200"/>
              </a:spcBef>
              <a:buFont typeface="Arial"/>
              <a:buChar char="•"/>
            </a:pPr>
            <a:r>
              <a:rPr lang="ru-RU" sz="1800" b="0" dirty="0" smtClean="0">
                <a:solidFill>
                  <a:srgbClr val="4F81BD"/>
                </a:solidFill>
              </a:rPr>
              <a:t>Повысить качество усвоения полученных на тренинги знаний и навыков</a:t>
            </a:r>
            <a:endParaRPr lang="en-US" sz="1800" b="0" dirty="0">
              <a:solidFill>
                <a:srgbClr val="4F81BD"/>
              </a:solidFill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ru-RU" sz="1800" dirty="0" smtClean="0">
                <a:solidFill>
                  <a:srgbClr val="4F81BD"/>
                </a:solidFill>
              </a:rPr>
              <a:t>Процесс</a:t>
            </a:r>
            <a:r>
              <a:rPr lang="en-US" sz="1800" dirty="0" smtClean="0">
                <a:solidFill>
                  <a:srgbClr val="4F81BD"/>
                </a:solidFill>
              </a:rPr>
              <a:t>:</a:t>
            </a:r>
            <a:endParaRPr lang="ru-RU" sz="1800" dirty="0" smtClean="0">
              <a:solidFill>
                <a:srgbClr val="4F81BD"/>
              </a:solidFill>
            </a:endParaRPr>
          </a:p>
          <a:p>
            <a:pPr marL="342900" indent="-342900">
              <a:lnSpc>
                <a:spcPct val="110000"/>
              </a:lnSpc>
              <a:spcBef>
                <a:spcPts val="1200"/>
              </a:spcBef>
              <a:buFont typeface="Arial"/>
              <a:buChar char="•"/>
            </a:pPr>
            <a:r>
              <a:rPr lang="ru-RU" sz="1800" b="0" dirty="0" smtClean="0">
                <a:solidFill>
                  <a:srgbClr val="4F81BD"/>
                </a:solidFill>
              </a:rPr>
              <a:t>Отработка </a:t>
            </a:r>
            <a:r>
              <a:rPr lang="ru-RU" sz="1800" b="0" dirty="0" err="1" smtClean="0">
                <a:solidFill>
                  <a:srgbClr val="4F81BD"/>
                </a:solidFill>
              </a:rPr>
              <a:t>кастомизированных</a:t>
            </a:r>
            <a:r>
              <a:rPr lang="ru-RU" sz="1800" b="0" dirty="0" smtClean="0">
                <a:solidFill>
                  <a:srgbClr val="4F81BD"/>
                </a:solidFill>
              </a:rPr>
              <a:t> кейсов на тренажере</a:t>
            </a:r>
          </a:p>
          <a:p>
            <a:pPr marL="342900" indent="-342900">
              <a:lnSpc>
                <a:spcPct val="110000"/>
              </a:lnSpc>
              <a:spcBef>
                <a:spcPts val="1200"/>
              </a:spcBef>
              <a:buFont typeface="Arial"/>
              <a:buChar char="•"/>
            </a:pPr>
            <a:r>
              <a:rPr lang="ru-RU" sz="1800" b="0" dirty="0" smtClean="0">
                <a:solidFill>
                  <a:srgbClr val="4F81BD"/>
                </a:solidFill>
              </a:rPr>
              <a:t>Предоставление персонализированной обратной связи</a:t>
            </a:r>
          </a:p>
          <a:p>
            <a:pPr marL="342900" indent="-342900">
              <a:lnSpc>
                <a:spcPct val="110000"/>
              </a:lnSpc>
              <a:spcBef>
                <a:spcPts val="1200"/>
              </a:spcBef>
              <a:buFont typeface="Arial"/>
              <a:buChar char="•"/>
            </a:pPr>
            <a:r>
              <a:rPr lang="ru-RU" sz="1800" b="0" dirty="0" smtClean="0">
                <a:solidFill>
                  <a:srgbClr val="4F81BD"/>
                </a:solidFill>
              </a:rPr>
              <a:t>Представление персонализированных рекомендации по дальнейшему самообразованию, внедрению навыков и знаний</a:t>
            </a:r>
            <a:endParaRPr lang="en-US" sz="1800" b="0" dirty="0" smtClean="0">
              <a:solidFill>
                <a:srgbClr val="4F81BD"/>
              </a:solidFill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endParaRPr lang="ru-RU" sz="1800" b="0" dirty="0" smtClean="0">
              <a:solidFill>
                <a:srgbClr val="4F81BD"/>
              </a:solidFill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ru-RU" sz="1800" dirty="0" smtClean="0">
                <a:solidFill>
                  <a:srgbClr val="4F81BD"/>
                </a:solidFill>
              </a:rPr>
              <a:t>Результат</a:t>
            </a:r>
            <a:r>
              <a:rPr lang="en-US" sz="1800" dirty="0" smtClean="0">
                <a:solidFill>
                  <a:srgbClr val="4F81BD"/>
                </a:solidFill>
              </a:rPr>
              <a:t>:</a:t>
            </a:r>
          </a:p>
          <a:p>
            <a:pPr marL="342900" indent="-342900">
              <a:lnSpc>
                <a:spcPct val="110000"/>
              </a:lnSpc>
              <a:spcBef>
                <a:spcPts val="1200"/>
              </a:spcBef>
              <a:buFont typeface="Arial"/>
              <a:buChar char="•"/>
            </a:pPr>
            <a:r>
              <a:rPr lang="ru-RU" sz="1800" b="0" dirty="0" smtClean="0">
                <a:solidFill>
                  <a:srgbClr val="4F81BD"/>
                </a:solidFill>
              </a:rPr>
              <a:t>Оценка потенциала сотрудников отдела продаж</a:t>
            </a:r>
          </a:p>
          <a:p>
            <a:pPr marL="342900" indent="-342900">
              <a:lnSpc>
                <a:spcPct val="110000"/>
              </a:lnSpc>
              <a:spcBef>
                <a:spcPts val="1200"/>
              </a:spcBef>
              <a:buFont typeface="Arial"/>
              <a:buChar char="•"/>
            </a:pPr>
            <a:r>
              <a:rPr lang="ru-RU" sz="1800" b="0" dirty="0" smtClean="0">
                <a:solidFill>
                  <a:srgbClr val="4F81BD"/>
                </a:solidFill>
              </a:rPr>
              <a:t>Качественный перенос умений и навыков в реальную бизнес - практику</a:t>
            </a:r>
          </a:p>
          <a:p>
            <a:pPr marL="457200" indent="-457200">
              <a:lnSpc>
                <a:spcPct val="110000"/>
              </a:lnSpc>
              <a:spcBef>
                <a:spcPts val="1200"/>
              </a:spcBef>
              <a:buFont typeface="+mj-lt"/>
              <a:buAutoNum type="arabicPeriod"/>
            </a:pPr>
            <a:endParaRPr lang="en-US" sz="1800" b="0" dirty="0" smtClean="0">
              <a:solidFill>
                <a:srgbClr val="4F81BD"/>
              </a:solidFill>
            </a:endParaRPr>
          </a:p>
          <a:p>
            <a:pPr marL="342900" indent="-342900">
              <a:lnSpc>
                <a:spcPct val="110000"/>
              </a:lnSpc>
              <a:spcBef>
                <a:spcPts val="1200"/>
              </a:spcBef>
              <a:buFont typeface="Arial"/>
              <a:buChar char="•"/>
            </a:pPr>
            <a:endParaRPr lang="ru-RU" sz="1800" b="0" dirty="0">
              <a:solidFill>
                <a:srgbClr val="4F81BD"/>
              </a:solidFill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endParaRPr lang="ru-RU" sz="1800" dirty="0" smtClean="0">
              <a:solidFill>
                <a:srgbClr val="4F81BD"/>
              </a:solidFill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endParaRPr lang="ru-RU" sz="1800" dirty="0">
              <a:solidFill>
                <a:srgbClr val="4F81BD"/>
              </a:solidFill>
            </a:endParaRPr>
          </a:p>
        </p:txBody>
      </p:sp>
      <p:pic>
        <p:nvPicPr>
          <p:cNvPr id="6" name="Изображение 5" descr="360x202-0320601.62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91" y="2853785"/>
            <a:ext cx="3210768" cy="188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925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Красный пояс</a:t>
            </a:r>
            <a:endParaRPr lang="ru-RU" dirty="0"/>
          </a:p>
        </p:txBody>
      </p:sp>
      <p:pic>
        <p:nvPicPr>
          <p:cNvPr id="5" name="Изображение 4" descr="красный-цвет-карате-пояса-143298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2819" y="1028809"/>
            <a:ext cx="3756268" cy="250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958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59209" y="201847"/>
            <a:ext cx="7859115" cy="536257"/>
          </a:xfrm>
        </p:spPr>
        <p:txBody>
          <a:bodyPr>
            <a:normAutofit/>
          </a:bodyPr>
          <a:lstStyle/>
          <a:p>
            <a:pPr algn="ctr"/>
            <a:r>
              <a:rPr lang="ru-RU" sz="2400" dirty="0" err="1" smtClean="0">
                <a:solidFill>
                  <a:schemeClr val="accent1"/>
                </a:solidFill>
                <a:latin typeface="Calibri"/>
                <a:cs typeface="Calibri"/>
              </a:rPr>
              <a:t>Ассессмент</a:t>
            </a:r>
            <a:r>
              <a:rPr lang="ru-RU" sz="2400" dirty="0" smtClean="0">
                <a:solidFill>
                  <a:schemeClr val="accent1"/>
                </a:solidFill>
                <a:latin typeface="Calibri"/>
                <a:cs typeface="Calibri"/>
              </a:rPr>
              <a:t>  - бизнес-игра</a:t>
            </a:r>
          </a:p>
        </p:txBody>
      </p:sp>
      <p:sp>
        <p:nvSpPr>
          <p:cNvPr id="4" name="Название 3"/>
          <p:cNvSpPr>
            <a:spLocks noGrp="1"/>
          </p:cNvSpPr>
          <p:nvPr>
            <p:ph type="title"/>
          </p:nvPr>
        </p:nvSpPr>
        <p:spPr>
          <a:xfrm>
            <a:off x="281459" y="895535"/>
            <a:ext cx="2947482" cy="1330417"/>
          </a:xfrm>
        </p:spPr>
        <p:txBody>
          <a:bodyPr/>
          <a:lstStyle/>
          <a:p>
            <a:r>
              <a:rPr lang="ru-RU" dirty="0" smtClean="0"/>
              <a:t>Красный пояс</a:t>
            </a:r>
            <a:endParaRPr lang="ru-RU" dirty="0"/>
          </a:p>
        </p:txBody>
      </p:sp>
      <p:pic>
        <p:nvPicPr>
          <p:cNvPr id="5" name="Изображение 4" descr="красный-цвет-карате-пояса-143298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355" y="2726916"/>
            <a:ext cx="3048000" cy="2032000"/>
          </a:xfrm>
          <a:prstGeom prst="rect">
            <a:avLst/>
          </a:prstGeom>
        </p:spPr>
      </p:pic>
      <p:sp>
        <p:nvSpPr>
          <p:cNvPr id="7" name="Объект 4"/>
          <p:cNvSpPr>
            <a:spLocks noGrp="1"/>
          </p:cNvSpPr>
          <p:nvPr>
            <p:ph idx="1"/>
          </p:nvPr>
        </p:nvSpPr>
        <p:spPr>
          <a:xfrm>
            <a:off x="3533713" y="818444"/>
            <a:ext cx="8281914" cy="5246772"/>
          </a:xfrm>
        </p:spPr>
        <p:txBody>
          <a:bodyPr anchor="t" anchorCtr="0"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ru-RU" sz="1800" dirty="0" smtClean="0">
                <a:solidFill>
                  <a:srgbClr val="4F81BD"/>
                </a:solidFill>
                <a:latin typeface="Calibri"/>
                <a:cs typeface="Calibri"/>
              </a:rPr>
              <a:t>Цель</a:t>
            </a:r>
            <a:r>
              <a:rPr lang="en-US" sz="1800" dirty="0" smtClean="0">
                <a:solidFill>
                  <a:srgbClr val="4F81BD"/>
                </a:solidFill>
                <a:latin typeface="Calibri"/>
                <a:cs typeface="Calibri"/>
              </a:rPr>
              <a:t>: </a:t>
            </a:r>
          </a:p>
          <a:p>
            <a:pPr marL="285750" lvl="0" indent="-285750" algn="just" defTabSz="641350" fontAlgn="base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ClrTx/>
              <a:buFont typeface="Arial"/>
              <a:buChar char="•"/>
              <a:defRPr/>
            </a:pPr>
            <a:r>
              <a:rPr lang="ru-RU" sz="1800" b="0" dirty="0" smtClean="0">
                <a:solidFill>
                  <a:srgbClr val="0070C0"/>
                </a:solidFill>
                <a:latin typeface="Calibri"/>
                <a:ea typeface="Verdana" panose="020B0604030504040204" pitchFamily="34" charset="0"/>
                <a:cs typeface="Calibri"/>
              </a:rPr>
              <a:t>Оценить потенциал наиболее результативных сотрудников, отобранных  для участив программе. 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endParaRPr lang="en-US" sz="1800" b="0" dirty="0">
              <a:solidFill>
                <a:srgbClr val="4F81BD"/>
              </a:solidFill>
              <a:latin typeface="Calibri"/>
              <a:cs typeface="Calibri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ru-RU" sz="1800" dirty="0" smtClean="0">
                <a:solidFill>
                  <a:srgbClr val="4F81BD"/>
                </a:solidFill>
                <a:latin typeface="Calibri"/>
                <a:cs typeface="Calibri"/>
              </a:rPr>
              <a:t>Процесс</a:t>
            </a:r>
            <a:r>
              <a:rPr lang="en-US" sz="1800" dirty="0" smtClean="0">
                <a:solidFill>
                  <a:srgbClr val="4F81BD"/>
                </a:solidFill>
                <a:latin typeface="Calibri"/>
                <a:cs typeface="Calibri"/>
              </a:rPr>
              <a:t>:</a:t>
            </a:r>
          </a:p>
          <a:p>
            <a:pPr marL="285750" lvl="0" indent="-285750" algn="just" defTabSz="641350" fontAlgn="base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ClrTx/>
              <a:buFont typeface="Wingdings" pitchFamily="2" charset="2"/>
              <a:buChar char="§"/>
              <a:defRPr/>
            </a:pPr>
            <a:r>
              <a:rPr lang="ru-RU" sz="1800" b="0" dirty="0" smtClean="0">
                <a:solidFill>
                  <a:srgbClr val="0070C0"/>
                </a:solidFill>
                <a:latin typeface="Calibri"/>
                <a:ea typeface="Verdana" panose="020B0604030504040204" pitchFamily="34" charset="0"/>
                <a:cs typeface="Calibri"/>
              </a:rPr>
              <a:t>Персонализированный </a:t>
            </a:r>
            <a:r>
              <a:rPr lang="ru-RU" sz="1800" b="0" dirty="0" err="1" smtClean="0">
                <a:solidFill>
                  <a:srgbClr val="0070C0"/>
                </a:solidFill>
                <a:latin typeface="Calibri"/>
                <a:ea typeface="Verdana" panose="020B0604030504040204" pitchFamily="34" charset="0"/>
                <a:cs typeface="Calibri"/>
              </a:rPr>
              <a:t>ассессмент</a:t>
            </a:r>
            <a:r>
              <a:rPr lang="ru-RU" sz="1800" b="0" dirty="0" smtClean="0">
                <a:solidFill>
                  <a:srgbClr val="0070C0"/>
                </a:solidFill>
                <a:latin typeface="Calibri"/>
                <a:ea typeface="Verdana" panose="020B0604030504040204" pitchFamily="34" charset="0"/>
                <a:cs typeface="Calibri"/>
              </a:rPr>
              <a:t> в формате бизнес-игры</a:t>
            </a:r>
          </a:p>
          <a:p>
            <a:pPr marL="285750" lvl="0" indent="-285750" algn="just" defTabSz="641350" fontAlgn="base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ClrTx/>
              <a:buFont typeface="Wingdings" pitchFamily="2" charset="2"/>
              <a:buChar char="§"/>
              <a:defRPr/>
            </a:pPr>
            <a:r>
              <a:rPr lang="ru-RU" sz="1800" b="0" dirty="0" smtClean="0">
                <a:solidFill>
                  <a:srgbClr val="0070C0"/>
                </a:solidFill>
                <a:latin typeface="Calibri"/>
                <a:ea typeface="Verdana" panose="020B0604030504040204" pitchFamily="34" charset="0"/>
                <a:cs typeface="Calibri"/>
              </a:rPr>
              <a:t>Межмодульный </a:t>
            </a:r>
            <a:r>
              <a:rPr lang="en-US" sz="1800" b="0" dirty="0" smtClean="0">
                <a:solidFill>
                  <a:srgbClr val="0070C0"/>
                </a:solidFill>
                <a:latin typeface="Calibri"/>
                <a:ea typeface="Verdana" panose="020B0604030504040204" pitchFamily="34" charset="0"/>
                <a:cs typeface="Calibri"/>
              </a:rPr>
              <a:t>on-line </a:t>
            </a:r>
            <a:r>
              <a:rPr lang="ru-RU" sz="1800" b="0" dirty="0" smtClean="0">
                <a:solidFill>
                  <a:srgbClr val="0070C0"/>
                </a:solidFill>
                <a:latin typeface="Calibri"/>
                <a:ea typeface="Verdana" panose="020B0604030504040204" pitchFamily="34" charset="0"/>
                <a:cs typeface="Calibri"/>
              </a:rPr>
              <a:t>контроль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endParaRPr lang="ru-RU" sz="1800" b="0" dirty="0">
              <a:solidFill>
                <a:srgbClr val="4F81BD"/>
              </a:solidFill>
              <a:latin typeface="Calibri"/>
              <a:cs typeface="Calibri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ru-RU" sz="1800" dirty="0" smtClean="0">
                <a:solidFill>
                  <a:srgbClr val="4F81BD"/>
                </a:solidFill>
                <a:latin typeface="Calibri"/>
                <a:cs typeface="Calibri"/>
              </a:rPr>
              <a:t>Результат</a:t>
            </a:r>
            <a:r>
              <a:rPr lang="en-US" sz="1800" dirty="0" smtClean="0">
                <a:solidFill>
                  <a:srgbClr val="4F81BD"/>
                </a:solidFill>
                <a:latin typeface="Calibri"/>
                <a:cs typeface="Calibri"/>
              </a:rPr>
              <a:t>:</a:t>
            </a:r>
          </a:p>
          <a:p>
            <a:pPr marL="342900" indent="-342900">
              <a:lnSpc>
                <a:spcPct val="110000"/>
              </a:lnSpc>
              <a:spcBef>
                <a:spcPts val="1200"/>
              </a:spcBef>
              <a:buFont typeface="Arial"/>
              <a:buChar char="•"/>
            </a:pPr>
            <a:r>
              <a:rPr lang="ru-RU" sz="1800" b="0" dirty="0" smtClean="0">
                <a:solidFill>
                  <a:srgbClr val="0070C0"/>
                </a:solidFill>
                <a:latin typeface="Calibri"/>
                <a:ea typeface="Verdana" panose="020B0604030504040204" pitchFamily="34" charset="0"/>
                <a:cs typeface="Calibri"/>
              </a:rPr>
              <a:t>Точная оценка текущего  потенциала каждого  участника и соответствие его  корпоративным целям. </a:t>
            </a:r>
          </a:p>
          <a:p>
            <a:pPr marL="342900" indent="-342900">
              <a:lnSpc>
                <a:spcPct val="110000"/>
              </a:lnSpc>
              <a:spcBef>
                <a:spcPts val="1200"/>
              </a:spcBef>
              <a:buFont typeface="Arial"/>
              <a:buChar char="•"/>
            </a:pPr>
            <a:endParaRPr lang="en-US" sz="1800" b="0" dirty="0">
              <a:solidFill>
                <a:srgbClr val="4F81BD"/>
              </a:solidFill>
              <a:latin typeface="Calibri"/>
              <a:cs typeface="Calibri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endParaRPr lang="ru-RU" sz="1800" b="0" dirty="0" smtClean="0">
              <a:solidFill>
                <a:srgbClr val="4F81BD"/>
              </a:solidFill>
              <a:latin typeface="Calibri"/>
              <a:cs typeface="Calibri"/>
            </a:endParaRPr>
          </a:p>
          <a:p>
            <a:pPr marL="457200" indent="-457200">
              <a:lnSpc>
                <a:spcPct val="110000"/>
              </a:lnSpc>
              <a:spcBef>
                <a:spcPts val="1200"/>
              </a:spcBef>
              <a:buFont typeface="+mj-lt"/>
              <a:buAutoNum type="arabicPeriod"/>
            </a:pPr>
            <a:endParaRPr lang="en-US" sz="1800" b="0" dirty="0" smtClean="0">
              <a:solidFill>
                <a:srgbClr val="4F81BD"/>
              </a:solidFill>
              <a:latin typeface="Calibri"/>
              <a:cs typeface="Calibri"/>
            </a:endParaRPr>
          </a:p>
          <a:p>
            <a:pPr marL="342900" indent="-342900">
              <a:lnSpc>
                <a:spcPct val="110000"/>
              </a:lnSpc>
              <a:spcBef>
                <a:spcPts val="1200"/>
              </a:spcBef>
              <a:buFont typeface="Arial"/>
              <a:buChar char="•"/>
            </a:pPr>
            <a:endParaRPr lang="ru-RU" sz="1800" b="0" dirty="0">
              <a:solidFill>
                <a:srgbClr val="4F81BD"/>
              </a:solidFill>
              <a:latin typeface="Calibri"/>
              <a:cs typeface="Calibri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endParaRPr lang="ru-RU" sz="1800" dirty="0" smtClean="0">
              <a:solidFill>
                <a:srgbClr val="4F81BD"/>
              </a:solidFill>
              <a:latin typeface="Calibri"/>
              <a:cs typeface="Calibri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endParaRPr lang="ru-RU" sz="1800" dirty="0">
              <a:solidFill>
                <a:srgbClr val="4F81BD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855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97031" y="205575"/>
            <a:ext cx="8224754" cy="347693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accent1"/>
                </a:solidFill>
                <a:latin typeface="Calibri"/>
                <a:cs typeface="Calibri"/>
              </a:rPr>
              <a:t>Ас</a:t>
            </a:r>
            <a:r>
              <a:rPr lang="en-US" sz="2400" dirty="0" smtClean="0">
                <a:solidFill>
                  <a:schemeClr val="accent1"/>
                </a:solidFill>
                <a:latin typeface="Calibri"/>
                <a:cs typeface="Calibri"/>
              </a:rPr>
              <a:t>c</a:t>
            </a:r>
            <a:r>
              <a:rPr lang="ru-RU" sz="2400" dirty="0" err="1" smtClean="0">
                <a:solidFill>
                  <a:schemeClr val="accent1"/>
                </a:solidFill>
                <a:latin typeface="Calibri"/>
                <a:cs typeface="Calibri"/>
              </a:rPr>
              <a:t>ессмент</a:t>
            </a:r>
            <a:r>
              <a:rPr lang="ru-RU" sz="2400" dirty="0" smtClean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lang="en-US" sz="2400" dirty="0" smtClean="0">
                <a:solidFill>
                  <a:schemeClr val="accent1"/>
                </a:solidFill>
                <a:latin typeface="Calibri"/>
                <a:cs typeface="Calibri"/>
              </a:rPr>
              <a:t>online - </a:t>
            </a:r>
            <a:r>
              <a:rPr lang="ru-RU" sz="2400" dirty="0" smtClean="0">
                <a:solidFill>
                  <a:schemeClr val="accent1"/>
                </a:solidFill>
                <a:latin typeface="Calibri"/>
                <a:cs typeface="Calibri"/>
              </a:rPr>
              <a:t>формат</a:t>
            </a:r>
            <a:endParaRPr lang="en-US" sz="2400" dirty="0" smtClean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12" name="Объект 4"/>
          <p:cNvSpPr>
            <a:spLocks noGrp="1"/>
          </p:cNvSpPr>
          <p:nvPr>
            <p:ph idx="1"/>
          </p:nvPr>
        </p:nvSpPr>
        <p:spPr>
          <a:xfrm>
            <a:off x="3614390" y="804334"/>
            <a:ext cx="8168388" cy="5319888"/>
          </a:xfrm>
        </p:spPr>
        <p:txBody>
          <a:bodyPr anchor="t" anchorCtr="0"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dirty="0" smtClean="0">
                <a:solidFill>
                  <a:srgbClr val="4F81BD"/>
                </a:solidFill>
                <a:latin typeface="Calibri"/>
                <a:cs typeface="Calibri"/>
              </a:rPr>
              <a:t>Цель</a:t>
            </a:r>
            <a:r>
              <a:rPr lang="en-US" dirty="0" smtClean="0">
                <a:solidFill>
                  <a:srgbClr val="4F81BD"/>
                </a:solidFill>
                <a:latin typeface="Calibri"/>
                <a:cs typeface="Calibri"/>
              </a:rPr>
              <a:t>: 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ru-RU" b="0" dirty="0" smtClean="0">
                <a:solidFill>
                  <a:srgbClr val="4F81BD"/>
                </a:solidFill>
                <a:latin typeface="Calibri"/>
                <a:cs typeface="Calibri"/>
              </a:rPr>
              <a:t>Персонализированная оценка уровня знаний и навыков сотрудников в удаленном формате</a:t>
            </a:r>
            <a:endParaRPr lang="en-US" b="0" dirty="0" smtClean="0">
              <a:solidFill>
                <a:srgbClr val="4F81BD"/>
              </a:solidFill>
              <a:latin typeface="Calibri"/>
              <a:cs typeface="Calibri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US" b="0" dirty="0">
              <a:solidFill>
                <a:srgbClr val="4F81BD"/>
              </a:solidFill>
              <a:latin typeface="Calibri"/>
              <a:cs typeface="Calibri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dirty="0" smtClean="0">
                <a:solidFill>
                  <a:srgbClr val="4F81BD"/>
                </a:solidFill>
                <a:latin typeface="Calibri"/>
                <a:cs typeface="Calibri"/>
              </a:rPr>
              <a:t>Процесс</a:t>
            </a:r>
            <a:r>
              <a:rPr lang="en-US" dirty="0" smtClean="0">
                <a:solidFill>
                  <a:srgbClr val="4F81BD"/>
                </a:solidFill>
                <a:latin typeface="Calibri"/>
                <a:cs typeface="Calibri"/>
              </a:rPr>
              <a:t>:</a:t>
            </a:r>
            <a:endParaRPr lang="ru-RU" dirty="0" smtClean="0">
              <a:solidFill>
                <a:srgbClr val="4F81BD"/>
              </a:solidFill>
              <a:latin typeface="Calibri"/>
              <a:cs typeface="Calibri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ru-RU" b="0" dirty="0" smtClean="0">
                <a:solidFill>
                  <a:srgbClr val="4F81BD"/>
                </a:solidFill>
                <a:latin typeface="Calibri"/>
                <a:cs typeface="Calibri"/>
              </a:rPr>
              <a:t>Проведение </a:t>
            </a:r>
            <a:r>
              <a:rPr lang="ru-RU" b="0" dirty="0" err="1" smtClean="0">
                <a:solidFill>
                  <a:srgbClr val="4F81BD"/>
                </a:solidFill>
                <a:latin typeface="Calibri"/>
                <a:cs typeface="Calibri"/>
              </a:rPr>
              <a:t>ассессмента</a:t>
            </a:r>
            <a:r>
              <a:rPr lang="ru-RU" b="0" dirty="0" smtClean="0">
                <a:solidFill>
                  <a:srgbClr val="4F81BD"/>
                </a:solidFill>
                <a:latin typeface="Calibri"/>
                <a:cs typeface="Calibri"/>
              </a:rPr>
              <a:t> на основе заданий, сформированных с учетом специфики работы участников и максимально приближенных к бизнес </a:t>
            </a:r>
            <a:r>
              <a:rPr lang="mr-IN" b="0" dirty="0" smtClean="0">
                <a:solidFill>
                  <a:srgbClr val="4F81BD"/>
                </a:solidFill>
                <a:latin typeface="Calibri"/>
                <a:cs typeface="Calibri"/>
              </a:rPr>
              <a:t>–</a:t>
            </a:r>
            <a:r>
              <a:rPr lang="ru-RU" b="0" dirty="0" smtClean="0">
                <a:solidFill>
                  <a:srgbClr val="4F81BD"/>
                </a:solidFill>
                <a:latin typeface="Calibri"/>
                <a:cs typeface="Calibri"/>
              </a:rPr>
              <a:t> реальности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ru-RU" b="0" dirty="0" smtClean="0">
                <a:solidFill>
                  <a:srgbClr val="4F81BD"/>
                </a:solidFill>
                <a:latin typeface="Calibri"/>
                <a:cs typeface="Calibri"/>
              </a:rPr>
              <a:t>Подключение </a:t>
            </a:r>
            <a:r>
              <a:rPr lang="en-US" b="0" dirty="0" smtClean="0">
                <a:solidFill>
                  <a:srgbClr val="4F81BD"/>
                </a:solidFill>
                <a:latin typeface="Calibri"/>
                <a:cs typeface="Calibri"/>
              </a:rPr>
              <a:t>online </a:t>
            </a:r>
            <a:r>
              <a:rPr lang="mr-IN" b="0" dirty="0" smtClean="0">
                <a:solidFill>
                  <a:srgbClr val="4F81BD"/>
                </a:solidFill>
                <a:latin typeface="Calibri"/>
                <a:cs typeface="Calibri"/>
              </a:rPr>
              <a:t>–</a:t>
            </a:r>
            <a:r>
              <a:rPr lang="en-US" b="0" dirty="0" smtClean="0">
                <a:solidFill>
                  <a:srgbClr val="4F81BD"/>
                </a:solidFill>
                <a:latin typeface="Calibri"/>
                <a:cs typeface="Calibri"/>
              </a:rPr>
              <a:t> </a:t>
            </a:r>
            <a:r>
              <a:rPr lang="ru-RU" b="0" dirty="0" smtClean="0">
                <a:solidFill>
                  <a:srgbClr val="4F81BD"/>
                </a:solidFill>
                <a:latin typeface="Calibri"/>
                <a:cs typeface="Calibri"/>
              </a:rPr>
              <a:t>кабинета, что дает возможность руководителю отследить процесс и результаты </a:t>
            </a:r>
            <a:r>
              <a:rPr lang="ru-RU" b="0" dirty="0" err="1" smtClean="0">
                <a:solidFill>
                  <a:srgbClr val="4F81BD"/>
                </a:solidFill>
                <a:latin typeface="Calibri"/>
                <a:cs typeface="Calibri"/>
              </a:rPr>
              <a:t>ассессмента</a:t>
            </a:r>
            <a:endParaRPr lang="ru-RU" b="0" dirty="0" smtClean="0">
              <a:solidFill>
                <a:srgbClr val="4F81BD"/>
              </a:solidFill>
              <a:latin typeface="Calibri"/>
              <a:cs typeface="Calibri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ru-RU" b="0" dirty="0" smtClean="0">
                <a:solidFill>
                  <a:srgbClr val="4F81BD"/>
                </a:solidFill>
                <a:latin typeface="Calibri"/>
                <a:cs typeface="Calibri"/>
              </a:rPr>
              <a:t>Формирование отчета и рекомендаций для каждого участника</a:t>
            </a:r>
            <a:endParaRPr lang="en-US" b="0" dirty="0" smtClean="0">
              <a:solidFill>
                <a:srgbClr val="4F81BD"/>
              </a:solidFill>
              <a:latin typeface="Calibri"/>
              <a:cs typeface="Calibri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ru-RU" sz="2100" b="0" dirty="0" smtClean="0">
              <a:solidFill>
                <a:srgbClr val="4F81BD"/>
              </a:solidFill>
              <a:latin typeface="Calibri"/>
              <a:cs typeface="Calibri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2100" dirty="0" smtClean="0">
                <a:solidFill>
                  <a:srgbClr val="4F81BD"/>
                </a:solidFill>
                <a:latin typeface="Calibri"/>
                <a:cs typeface="Calibri"/>
              </a:rPr>
              <a:t>Результат</a:t>
            </a:r>
            <a:r>
              <a:rPr lang="en-US" sz="2100" dirty="0" smtClean="0">
                <a:solidFill>
                  <a:srgbClr val="4F81BD"/>
                </a:solidFill>
                <a:latin typeface="Calibri"/>
                <a:cs typeface="Calibri"/>
              </a:rPr>
              <a:t>: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ru-RU" sz="2100" b="0" dirty="0" smtClean="0">
                <a:solidFill>
                  <a:srgbClr val="4F81BD"/>
                </a:solidFill>
                <a:latin typeface="Calibri"/>
                <a:cs typeface="Calibri"/>
              </a:rPr>
              <a:t>Целостная картина по оценке потенциала сотрудников отдела продаж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ru-RU" sz="2100" b="0" dirty="0">
                <a:solidFill>
                  <a:srgbClr val="4F81BD"/>
                </a:solidFill>
                <a:latin typeface="Calibri"/>
                <a:cs typeface="Calibri"/>
              </a:rPr>
              <a:t>И</a:t>
            </a:r>
            <a:r>
              <a:rPr lang="ru-RU" sz="2100" b="0" dirty="0" smtClean="0">
                <a:solidFill>
                  <a:srgbClr val="4F81BD"/>
                </a:solidFill>
                <a:latin typeface="Calibri"/>
                <a:cs typeface="Calibri"/>
              </a:rPr>
              <a:t>ндивидуальные отчеты по сотрудникам согласно утвержденной модели компетенций и рекомендации по дальнейшей работе с ними</a:t>
            </a:r>
            <a:endParaRPr lang="en-US" sz="2100" b="0" dirty="0" smtClean="0">
              <a:solidFill>
                <a:srgbClr val="4F81BD"/>
              </a:solidFill>
              <a:latin typeface="Calibri"/>
              <a:cs typeface="Calibri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endParaRPr lang="ru-RU" sz="2100" b="0" dirty="0" smtClean="0">
              <a:solidFill>
                <a:srgbClr val="4F81BD"/>
              </a:solidFill>
              <a:latin typeface="Calibri"/>
              <a:cs typeface="Calibri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endParaRPr lang="en-US" sz="2100" b="0" dirty="0" smtClean="0">
              <a:solidFill>
                <a:srgbClr val="4F81BD"/>
              </a:solidFill>
              <a:latin typeface="Calibri"/>
              <a:cs typeface="Calibri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endParaRPr lang="ru-RU" sz="2100" b="0" dirty="0">
              <a:solidFill>
                <a:srgbClr val="4F81BD"/>
              </a:solidFill>
              <a:latin typeface="Calibri"/>
              <a:cs typeface="Calibri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ru-RU" dirty="0" smtClean="0">
              <a:solidFill>
                <a:srgbClr val="4F81BD"/>
              </a:solidFill>
              <a:latin typeface="Calibri"/>
              <a:cs typeface="Calibri"/>
            </a:endParaRPr>
          </a:p>
          <a:p>
            <a:pPr>
              <a:lnSpc>
                <a:spcPct val="120000"/>
              </a:lnSpc>
            </a:pPr>
            <a:endParaRPr lang="ru-RU" dirty="0">
              <a:solidFill>
                <a:srgbClr val="4F81BD"/>
              </a:solidFill>
              <a:latin typeface="Calibri"/>
              <a:cs typeface="Calibri"/>
            </a:endParaRPr>
          </a:p>
        </p:txBody>
      </p:sp>
      <p:sp>
        <p:nvSpPr>
          <p:cNvPr id="7" name="Название 3"/>
          <p:cNvSpPr>
            <a:spLocks noGrp="1"/>
          </p:cNvSpPr>
          <p:nvPr>
            <p:ph type="title"/>
          </p:nvPr>
        </p:nvSpPr>
        <p:spPr>
          <a:xfrm>
            <a:off x="281459" y="895535"/>
            <a:ext cx="2947482" cy="1330417"/>
          </a:xfrm>
        </p:spPr>
        <p:txBody>
          <a:bodyPr/>
          <a:lstStyle/>
          <a:p>
            <a:r>
              <a:rPr lang="ru-RU" dirty="0" smtClean="0"/>
              <a:t>Красный пояс</a:t>
            </a:r>
            <a:endParaRPr lang="ru-RU" dirty="0"/>
          </a:p>
        </p:txBody>
      </p:sp>
      <p:pic>
        <p:nvPicPr>
          <p:cNvPr id="8" name="Изображение 7" descr="красный-цвет-карате-пояса-143298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355" y="2726916"/>
            <a:ext cx="30480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172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83751" y="162930"/>
            <a:ext cx="7859115" cy="536257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1"/>
                </a:solidFill>
              </a:rPr>
              <a:t>Тренинг «Активатор продаж»</a:t>
            </a:r>
          </a:p>
        </p:txBody>
      </p:sp>
      <p:sp>
        <p:nvSpPr>
          <p:cNvPr id="4" name="Название 3"/>
          <p:cNvSpPr>
            <a:spLocks noGrp="1"/>
          </p:cNvSpPr>
          <p:nvPr>
            <p:ph type="title"/>
          </p:nvPr>
        </p:nvSpPr>
        <p:spPr>
          <a:xfrm>
            <a:off x="281459" y="895535"/>
            <a:ext cx="2947482" cy="1330417"/>
          </a:xfrm>
        </p:spPr>
        <p:txBody>
          <a:bodyPr/>
          <a:lstStyle/>
          <a:p>
            <a:r>
              <a:rPr lang="ru-RU" dirty="0" smtClean="0"/>
              <a:t>Красный пояс</a:t>
            </a:r>
            <a:endParaRPr lang="ru-RU" dirty="0"/>
          </a:p>
        </p:txBody>
      </p:sp>
      <p:pic>
        <p:nvPicPr>
          <p:cNvPr id="5" name="Изображение 4" descr="красный-цвет-карате-пояса-143298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355" y="2726916"/>
            <a:ext cx="3048000" cy="2032000"/>
          </a:xfrm>
          <a:prstGeom prst="rect">
            <a:avLst/>
          </a:prstGeom>
        </p:spPr>
      </p:pic>
      <p:sp>
        <p:nvSpPr>
          <p:cNvPr id="7" name="Объект 4"/>
          <p:cNvSpPr>
            <a:spLocks noGrp="1"/>
          </p:cNvSpPr>
          <p:nvPr>
            <p:ph idx="1"/>
          </p:nvPr>
        </p:nvSpPr>
        <p:spPr>
          <a:xfrm>
            <a:off x="3605903" y="804334"/>
            <a:ext cx="8281914" cy="5249334"/>
          </a:xfrm>
        </p:spPr>
        <p:txBody>
          <a:bodyPr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800" dirty="0" smtClean="0">
                <a:solidFill>
                  <a:srgbClr val="4F81BD"/>
                </a:solidFill>
                <a:latin typeface="Calibri"/>
                <a:cs typeface="Calibri"/>
              </a:rPr>
              <a:t>Цель</a:t>
            </a:r>
            <a:r>
              <a:rPr lang="en-US" sz="1800" dirty="0" smtClean="0">
                <a:solidFill>
                  <a:srgbClr val="4F81BD"/>
                </a:solidFill>
                <a:latin typeface="Calibri"/>
                <a:cs typeface="Calibri"/>
              </a:rPr>
              <a:t>: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</a:pPr>
            <a:r>
              <a:rPr lang="ru-RU" sz="1800" b="0" dirty="0" smtClean="0">
                <a:solidFill>
                  <a:srgbClr val="4F81BD"/>
                </a:solidFill>
                <a:latin typeface="Calibri"/>
                <a:cs typeface="Calibri"/>
              </a:rPr>
              <a:t>Помочь </a:t>
            </a:r>
            <a:r>
              <a:rPr lang="ru-RU" sz="1800" b="0" dirty="0">
                <a:solidFill>
                  <a:srgbClr val="4F81BD"/>
                </a:solidFill>
                <a:latin typeface="Calibri"/>
                <a:cs typeface="Calibri"/>
              </a:rPr>
              <a:t>сотрудникам отделов продаж </a:t>
            </a:r>
            <a:r>
              <a:rPr lang="ru-RU" sz="1800" b="0" dirty="0" smtClean="0">
                <a:solidFill>
                  <a:srgbClr val="4F81BD"/>
                </a:solidFill>
                <a:latin typeface="Calibri"/>
                <a:cs typeface="Calibri"/>
              </a:rPr>
              <a:t>поддерживать</a:t>
            </a:r>
            <a:r>
              <a:rPr lang="en-US" sz="1800" b="0" dirty="0" smtClean="0">
                <a:solidFill>
                  <a:srgbClr val="4F81BD"/>
                </a:solidFill>
                <a:latin typeface="Calibri"/>
                <a:cs typeface="Calibri"/>
              </a:rPr>
              <a:t> </a:t>
            </a:r>
            <a:r>
              <a:rPr lang="ru-RU" sz="1800" b="0" dirty="0" smtClean="0">
                <a:solidFill>
                  <a:srgbClr val="4F81BD"/>
                </a:solidFill>
                <a:latin typeface="Calibri"/>
                <a:cs typeface="Calibri"/>
              </a:rPr>
              <a:t>эффективность  </a:t>
            </a:r>
            <a:r>
              <a:rPr lang="ru-RU" sz="1800" b="0" dirty="0">
                <a:solidFill>
                  <a:srgbClr val="4F81BD"/>
                </a:solidFill>
                <a:latin typeface="Calibri"/>
                <a:cs typeface="Calibri"/>
              </a:rPr>
              <a:t>работы в условиях кризиса и падения покупательского спроса на всех уровнях</a:t>
            </a:r>
            <a:r>
              <a:rPr lang="ru-RU" sz="1800" b="0" dirty="0" smtClean="0">
                <a:solidFill>
                  <a:srgbClr val="4F81BD"/>
                </a:solidFill>
                <a:latin typeface="Calibri"/>
                <a:cs typeface="Calibri"/>
              </a:rPr>
              <a:t>.</a:t>
            </a:r>
            <a:endParaRPr lang="en-US" sz="1800" b="0" dirty="0" smtClean="0">
              <a:solidFill>
                <a:srgbClr val="4F81BD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1800" b="0" dirty="0">
              <a:solidFill>
                <a:srgbClr val="4F81BD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800" dirty="0" smtClean="0">
                <a:solidFill>
                  <a:srgbClr val="4F81BD"/>
                </a:solidFill>
                <a:latin typeface="Calibri"/>
                <a:cs typeface="Calibri"/>
              </a:rPr>
              <a:t>Процесс</a:t>
            </a:r>
            <a:r>
              <a:rPr lang="en-US" sz="1800" dirty="0" smtClean="0">
                <a:solidFill>
                  <a:srgbClr val="4F81BD"/>
                </a:solidFill>
                <a:latin typeface="Calibri"/>
                <a:cs typeface="Calibri"/>
              </a:rPr>
              <a:t>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800" b="0" dirty="0">
                <a:solidFill>
                  <a:srgbClr val="4F81BD"/>
                </a:solidFill>
                <a:latin typeface="Calibri"/>
                <a:cs typeface="Calibri"/>
              </a:rPr>
              <a:t>Рассматриваются три составляющих успешной деятельности </a:t>
            </a:r>
            <a:r>
              <a:rPr lang="ru-RU" sz="1800" b="0" dirty="0" smtClean="0">
                <a:solidFill>
                  <a:srgbClr val="4F81BD"/>
                </a:solidFill>
                <a:latin typeface="Calibri"/>
                <a:cs typeface="Calibri"/>
              </a:rPr>
              <a:t>продавца</a:t>
            </a:r>
            <a:r>
              <a:rPr lang="en-US" sz="1800" b="0" dirty="0" smtClean="0">
                <a:solidFill>
                  <a:srgbClr val="4F81BD"/>
                </a:solidFill>
                <a:latin typeface="Calibri"/>
                <a:cs typeface="Calibri"/>
              </a:rPr>
              <a:t>: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800" b="0" dirty="0" smtClean="0">
                <a:solidFill>
                  <a:srgbClr val="4F81BD"/>
                </a:solidFill>
                <a:latin typeface="Calibri"/>
                <a:cs typeface="Calibri"/>
              </a:rPr>
              <a:t>Активизация себя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800" b="0" dirty="0" smtClean="0">
                <a:solidFill>
                  <a:srgbClr val="4F81BD"/>
                </a:solidFill>
                <a:latin typeface="Calibri"/>
                <a:cs typeface="Calibri"/>
              </a:rPr>
              <a:t>Активизация клиента через отношения и формирование отсутствующей потребности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800" b="0" dirty="0">
                <a:solidFill>
                  <a:srgbClr val="4F81BD"/>
                </a:solidFill>
                <a:latin typeface="Calibri"/>
                <a:cs typeface="Calibri"/>
              </a:rPr>
              <a:t>Актуализация </a:t>
            </a:r>
            <a:r>
              <a:rPr lang="ru-RU" sz="1800" b="0" dirty="0" smtClean="0">
                <a:solidFill>
                  <a:srgbClr val="4F81BD"/>
                </a:solidFill>
                <a:latin typeface="Calibri"/>
                <a:cs typeface="Calibri"/>
              </a:rPr>
              <a:t>продукта для себя и клиента через ценностный подход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ru-RU" sz="1800" b="0" dirty="0">
              <a:solidFill>
                <a:srgbClr val="4F81BD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800" dirty="0" smtClean="0">
                <a:solidFill>
                  <a:srgbClr val="4F81BD"/>
                </a:solidFill>
                <a:latin typeface="Calibri"/>
                <a:cs typeface="Calibri"/>
              </a:rPr>
              <a:t>Результат</a:t>
            </a:r>
            <a:r>
              <a:rPr lang="en-US" sz="1800" dirty="0" smtClean="0">
                <a:solidFill>
                  <a:srgbClr val="4F81BD"/>
                </a:solidFill>
                <a:latin typeface="Calibri"/>
                <a:cs typeface="Calibri"/>
              </a:rPr>
              <a:t>: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</a:pPr>
            <a:r>
              <a:rPr lang="ru-RU" sz="1800" b="0" dirty="0">
                <a:solidFill>
                  <a:srgbClr val="4F81BD"/>
                </a:solidFill>
                <a:latin typeface="Calibri"/>
                <a:cs typeface="Calibri"/>
              </a:rPr>
              <a:t>В результате тренинга участники обучения приобретают необходимые инструменты для поддержания собственной мотивации на должном уровне и практические рекомендации по эффективной работе с клиентом</a:t>
            </a:r>
            <a:r>
              <a:rPr lang="ru-RU" sz="1800" b="0" dirty="0" smtClean="0">
                <a:solidFill>
                  <a:srgbClr val="4F81BD"/>
                </a:solidFill>
                <a:latin typeface="Calibri"/>
                <a:cs typeface="Calibri"/>
              </a:rPr>
              <a:t>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</a:pPr>
            <a:r>
              <a:rPr lang="ru-RU" sz="1800" b="0" dirty="0" smtClean="0">
                <a:solidFill>
                  <a:srgbClr val="4F81BD"/>
                </a:solidFill>
                <a:latin typeface="Calibri"/>
                <a:cs typeface="Calibri"/>
              </a:rPr>
              <a:t> </a:t>
            </a:r>
            <a:r>
              <a:rPr lang="ru-RU" sz="1800" b="0" dirty="0">
                <a:solidFill>
                  <a:srgbClr val="4F81BD"/>
                </a:solidFill>
                <a:latin typeface="Calibri"/>
                <a:cs typeface="Calibri"/>
              </a:rPr>
              <a:t>Разрабатывается пошаговый план для повышения уровня продаж </a:t>
            </a:r>
            <a:endParaRPr lang="en-US" sz="1800" b="0" dirty="0">
              <a:solidFill>
                <a:srgbClr val="4F81BD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ru-RU" sz="1800" b="0" dirty="0" smtClean="0">
              <a:solidFill>
                <a:srgbClr val="4F81BD"/>
              </a:solidFill>
              <a:latin typeface="Calibri"/>
              <a:cs typeface="Calibri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endParaRPr lang="en-US" sz="1800" b="0" dirty="0" smtClean="0">
              <a:solidFill>
                <a:srgbClr val="4F81BD"/>
              </a:solidFill>
              <a:latin typeface="Calibri"/>
              <a:cs typeface="Calibri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</a:pPr>
            <a:endParaRPr lang="ru-RU" sz="1800" b="0" dirty="0">
              <a:solidFill>
                <a:srgbClr val="4F81BD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ru-RU" sz="1800" dirty="0" smtClean="0">
              <a:solidFill>
                <a:srgbClr val="4F81BD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lang="ru-RU" sz="1800" dirty="0">
              <a:solidFill>
                <a:srgbClr val="4F81BD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855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37704" y="98778"/>
            <a:ext cx="8145015" cy="536257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1"/>
                </a:solidFill>
              </a:rPr>
              <a:t>Тренинг «Убеждение через презентацию»</a:t>
            </a:r>
          </a:p>
        </p:txBody>
      </p:sp>
      <p:sp>
        <p:nvSpPr>
          <p:cNvPr id="4" name="Название 3"/>
          <p:cNvSpPr>
            <a:spLocks noGrp="1"/>
          </p:cNvSpPr>
          <p:nvPr>
            <p:ph type="title"/>
          </p:nvPr>
        </p:nvSpPr>
        <p:spPr>
          <a:xfrm>
            <a:off x="281459" y="895535"/>
            <a:ext cx="2947482" cy="1330417"/>
          </a:xfrm>
        </p:spPr>
        <p:txBody>
          <a:bodyPr/>
          <a:lstStyle/>
          <a:p>
            <a:r>
              <a:rPr lang="ru-RU" dirty="0" smtClean="0"/>
              <a:t>Красный пояс</a:t>
            </a:r>
            <a:endParaRPr lang="ru-RU" dirty="0"/>
          </a:p>
        </p:txBody>
      </p:sp>
      <p:sp>
        <p:nvSpPr>
          <p:cNvPr id="12" name="Объект 4"/>
          <p:cNvSpPr>
            <a:spLocks noGrp="1"/>
          </p:cNvSpPr>
          <p:nvPr>
            <p:ph idx="1"/>
          </p:nvPr>
        </p:nvSpPr>
        <p:spPr>
          <a:xfrm>
            <a:off x="3633538" y="874889"/>
            <a:ext cx="8188804" cy="5614981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ru-RU" sz="1800" dirty="0" smtClean="0">
                <a:solidFill>
                  <a:srgbClr val="4F81BD"/>
                </a:solidFill>
              </a:rPr>
              <a:t>Цель</a:t>
            </a:r>
            <a:r>
              <a:rPr lang="en-US" sz="1800" dirty="0" smtClean="0">
                <a:solidFill>
                  <a:srgbClr val="4F81BD"/>
                </a:solidFill>
              </a:rPr>
              <a:t>: </a:t>
            </a:r>
          </a:p>
          <a:p>
            <a:pPr marL="285750" indent="-285750" algn="just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ru-RU" sz="1800" b="0" dirty="0" smtClean="0">
                <a:solidFill>
                  <a:srgbClr val="4F81BD"/>
                </a:solidFill>
              </a:rPr>
              <a:t>Ознакомить с </a:t>
            </a:r>
            <a:r>
              <a:rPr lang="ru-RU" sz="1800" b="0" dirty="0">
                <a:solidFill>
                  <a:srgbClr val="4F81BD"/>
                </a:solidFill>
              </a:rPr>
              <a:t>методами, </a:t>
            </a:r>
            <a:r>
              <a:rPr lang="ru-RU" sz="1800" b="0" dirty="0" smtClean="0">
                <a:solidFill>
                  <a:srgbClr val="4F81BD"/>
                </a:solidFill>
              </a:rPr>
              <a:t>техниками и </a:t>
            </a:r>
            <a:r>
              <a:rPr lang="ru-RU" sz="1800" b="0" dirty="0">
                <a:solidFill>
                  <a:srgbClr val="4F81BD"/>
                </a:solidFill>
              </a:rPr>
              <a:t>технологиями, помогающими </a:t>
            </a:r>
            <a:r>
              <a:rPr lang="ru-RU" sz="1800" b="0" dirty="0" smtClean="0">
                <a:solidFill>
                  <a:srgbClr val="4F81BD"/>
                </a:solidFill>
              </a:rPr>
              <a:t>сделать презентацию продающей</a:t>
            </a:r>
            <a:endParaRPr lang="en-US" sz="1800" b="0" dirty="0">
              <a:solidFill>
                <a:srgbClr val="4F81BD"/>
              </a:solidFill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ru-RU" sz="1800" dirty="0" smtClean="0">
                <a:solidFill>
                  <a:srgbClr val="4F81BD"/>
                </a:solidFill>
              </a:rPr>
              <a:t>Процесс</a:t>
            </a:r>
            <a:r>
              <a:rPr lang="en-US" sz="1800" dirty="0" smtClean="0">
                <a:solidFill>
                  <a:srgbClr val="4F81BD"/>
                </a:solidFill>
              </a:rPr>
              <a:t>: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ru-RU" sz="1800" b="0" dirty="0">
                <a:solidFill>
                  <a:srgbClr val="4F81BD"/>
                </a:solidFill>
              </a:rPr>
              <a:t>Приемы установления доверительных отношений с </a:t>
            </a:r>
            <a:r>
              <a:rPr lang="ru-RU" sz="1800" b="0" dirty="0" smtClean="0">
                <a:solidFill>
                  <a:srgbClr val="4F81BD"/>
                </a:solidFill>
              </a:rPr>
              <a:t>аудиторией</a:t>
            </a:r>
            <a:endParaRPr lang="ru-RU" sz="1800" b="0" dirty="0">
              <a:solidFill>
                <a:srgbClr val="4F81BD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ru-RU" sz="1800" b="0" dirty="0">
                <a:solidFill>
                  <a:srgbClr val="4F81BD"/>
                </a:solidFill>
              </a:rPr>
              <a:t>Методы удержания внимания </a:t>
            </a:r>
            <a:r>
              <a:rPr lang="ru-RU" sz="1800" b="0" dirty="0" smtClean="0">
                <a:solidFill>
                  <a:srgbClr val="4F81BD"/>
                </a:solidFill>
              </a:rPr>
              <a:t>аудитории</a:t>
            </a:r>
            <a:endParaRPr lang="ru-RU" sz="1800" b="0" dirty="0">
              <a:solidFill>
                <a:srgbClr val="4F81BD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ru-RU" sz="1800" b="0" dirty="0">
                <a:solidFill>
                  <a:srgbClr val="4F81BD"/>
                </a:solidFill>
              </a:rPr>
              <a:t>Техника подачи материала (голос</a:t>
            </a:r>
            <a:r>
              <a:rPr lang="ru-RU" sz="1800" b="0" dirty="0" smtClean="0">
                <a:solidFill>
                  <a:srgbClr val="4F81BD"/>
                </a:solidFill>
              </a:rPr>
              <a:t>, </a:t>
            </a:r>
            <a:r>
              <a:rPr lang="ru-RU" sz="1800" b="0" dirty="0">
                <a:solidFill>
                  <a:srgbClr val="4F81BD"/>
                </a:solidFill>
              </a:rPr>
              <a:t>жесты,  зрительный контакт</a:t>
            </a:r>
            <a:r>
              <a:rPr lang="ru-RU" sz="1800" b="0" dirty="0" smtClean="0">
                <a:solidFill>
                  <a:srgbClr val="4F81BD"/>
                </a:solidFill>
              </a:rPr>
              <a:t>)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ru-RU" sz="1800" b="0" dirty="0" smtClean="0">
                <a:solidFill>
                  <a:srgbClr val="4F81BD"/>
                </a:solidFill>
              </a:rPr>
              <a:t>Технологии убеждения аудитории</a:t>
            </a:r>
            <a:endParaRPr lang="ru-RU" sz="1800" b="0" dirty="0">
              <a:solidFill>
                <a:srgbClr val="4F81BD"/>
              </a:solidFill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ru-RU" sz="1800" dirty="0" smtClean="0">
                <a:solidFill>
                  <a:srgbClr val="4F81BD"/>
                </a:solidFill>
              </a:rPr>
              <a:t>Результат</a:t>
            </a:r>
            <a:r>
              <a:rPr lang="en-US" sz="1800" dirty="0" smtClean="0">
                <a:solidFill>
                  <a:srgbClr val="4F81BD"/>
                </a:solidFill>
              </a:rPr>
              <a:t>: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ru-RU" sz="1800" b="0" dirty="0">
                <a:solidFill>
                  <a:srgbClr val="4F81BD"/>
                </a:solidFill>
              </a:rPr>
              <a:t>Системный подход и набор практических  инструментов для повышения личной эффективности при проведении </a:t>
            </a:r>
            <a:r>
              <a:rPr lang="ru-RU" sz="1800" b="0" dirty="0" smtClean="0">
                <a:solidFill>
                  <a:srgbClr val="4F81BD"/>
                </a:solidFill>
              </a:rPr>
              <a:t>продающих презентаций</a:t>
            </a:r>
            <a:endParaRPr lang="en-US" sz="1800" b="0" dirty="0" smtClean="0">
              <a:solidFill>
                <a:srgbClr val="4F81BD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/>
              <a:buChar char="•"/>
            </a:pPr>
            <a:endParaRPr lang="ru-RU" sz="1800" b="0" dirty="0">
              <a:solidFill>
                <a:srgbClr val="4F81BD"/>
              </a:solidFill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endParaRPr lang="ru-RU" sz="1800" dirty="0" smtClean="0">
              <a:solidFill>
                <a:srgbClr val="4F81BD"/>
              </a:solidFill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ru-RU" sz="1800" dirty="0">
              <a:solidFill>
                <a:srgbClr val="4F81BD"/>
              </a:solidFill>
            </a:endParaRPr>
          </a:p>
        </p:txBody>
      </p:sp>
      <p:pic>
        <p:nvPicPr>
          <p:cNvPr id="5" name="Изображение 4" descr="красный-цвет-карате-пояса-143298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355" y="2726916"/>
            <a:ext cx="30480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37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>
          <a:xfrm>
            <a:off x="281459" y="895535"/>
            <a:ext cx="2947482" cy="1330417"/>
          </a:xfrm>
        </p:spPr>
        <p:txBody>
          <a:bodyPr/>
          <a:lstStyle/>
          <a:p>
            <a:r>
              <a:rPr lang="ru-RU" dirty="0" smtClean="0"/>
              <a:t>Красный пояс</a:t>
            </a:r>
            <a:endParaRPr lang="ru-RU" dirty="0"/>
          </a:p>
        </p:txBody>
      </p:sp>
      <p:pic>
        <p:nvPicPr>
          <p:cNvPr id="5" name="Изображение 4" descr="красный-цвет-карате-пояса-143298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355" y="2726916"/>
            <a:ext cx="3048000" cy="2032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4953" y="724085"/>
            <a:ext cx="6858594" cy="533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169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19" y="815009"/>
            <a:ext cx="2947482" cy="4228973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Calibri"/>
                <a:cs typeface="Calibri"/>
              </a:rPr>
              <a:t>Ваша компания успешна настолько, насколько успешны ваши продавцы.</a:t>
            </a:r>
            <a:br>
              <a:rPr lang="ru-RU" sz="2400" dirty="0">
                <a:latin typeface="Calibri"/>
                <a:cs typeface="Calibri"/>
              </a:rPr>
            </a:br>
            <a:endParaRPr lang="ru-RU" sz="2400" dirty="0">
              <a:latin typeface="Calibri"/>
              <a:cs typeface="Calibri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57221" y="257843"/>
            <a:ext cx="8382001" cy="49004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dirty="0" smtClean="0">
                <a:solidFill>
                  <a:schemeClr val="accent1"/>
                </a:solidFill>
                <a:latin typeface="Calibri"/>
                <a:cs typeface="Calibri"/>
              </a:rPr>
              <a:t> У Ваших продавцов покупают или они ПРОДАЮТ?</a:t>
            </a:r>
          </a:p>
        </p:txBody>
      </p:sp>
      <p:pic>
        <p:nvPicPr>
          <p:cNvPr id="10" name="Picture 6" descr="http://ts4.mm.bing.net/th?id=H.4845626276447179&amp;w=186&amp;h=143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835" y="4209096"/>
            <a:ext cx="1771650" cy="136207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3668889" y="4988119"/>
            <a:ext cx="8099777" cy="96581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Ц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ель профессионального продавца заключается в том, чтобы понять мотивы покупателя и удовлетворить их используя ваши продукты или услуги.. 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6" name="Изображение 5" descr="neudachnik_6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9433" y="1905000"/>
            <a:ext cx="2106000" cy="187200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7" name="Изображение 6" descr="продавец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6944" y="1905001"/>
            <a:ext cx="2264834" cy="1883832"/>
          </a:xfrm>
          <a:prstGeom prst="rect">
            <a:avLst/>
          </a:prstGeom>
          <a:ln>
            <a:solidFill>
              <a:srgbClr val="1F497D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01210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32735" y="178970"/>
            <a:ext cx="7859115" cy="851141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200" dirty="0" smtClean="0">
                <a:solidFill>
                  <a:schemeClr val="accent1"/>
                </a:solidFill>
                <a:latin typeface="Calibri"/>
                <a:cs typeface="Calibri"/>
              </a:rPr>
              <a:t>Соревновательная </a:t>
            </a:r>
            <a:r>
              <a:rPr lang="ru-RU" sz="2200" dirty="0">
                <a:solidFill>
                  <a:schemeClr val="accent1"/>
                </a:solidFill>
                <a:latin typeface="Calibri"/>
                <a:cs typeface="Calibri"/>
              </a:rPr>
              <a:t>программа для участников – </a:t>
            </a:r>
          </a:p>
          <a:p>
            <a:pPr algn="ctr">
              <a:lnSpc>
                <a:spcPct val="100000"/>
              </a:lnSpc>
            </a:pPr>
            <a:r>
              <a:rPr lang="ru-RU" sz="2200" dirty="0" smtClean="0">
                <a:solidFill>
                  <a:schemeClr val="accent1"/>
                </a:solidFill>
                <a:latin typeface="Calibri"/>
                <a:cs typeface="Calibri"/>
              </a:rPr>
              <a:t>«Стань победителем!»</a:t>
            </a:r>
          </a:p>
        </p:txBody>
      </p:sp>
      <p:sp>
        <p:nvSpPr>
          <p:cNvPr id="4" name="Название 3"/>
          <p:cNvSpPr>
            <a:spLocks noGrp="1"/>
          </p:cNvSpPr>
          <p:nvPr>
            <p:ph type="title"/>
          </p:nvPr>
        </p:nvSpPr>
        <p:spPr>
          <a:xfrm>
            <a:off x="281459" y="895535"/>
            <a:ext cx="2947482" cy="1330417"/>
          </a:xfrm>
        </p:spPr>
        <p:txBody>
          <a:bodyPr/>
          <a:lstStyle/>
          <a:p>
            <a:r>
              <a:rPr lang="ru-RU" dirty="0" smtClean="0"/>
              <a:t>Красный пояс</a:t>
            </a:r>
            <a:endParaRPr lang="ru-RU" dirty="0"/>
          </a:p>
        </p:txBody>
      </p:sp>
      <p:pic>
        <p:nvPicPr>
          <p:cNvPr id="5" name="Изображение 4" descr="красный-цвет-карате-пояса-143298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355" y="2726916"/>
            <a:ext cx="3048000" cy="2032000"/>
          </a:xfrm>
          <a:prstGeom prst="rect">
            <a:avLst/>
          </a:prstGeom>
        </p:spPr>
      </p:pic>
      <p:sp>
        <p:nvSpPr>
          <p:cNvPr id="7" name="Объект 4"/>
          <p:cNvSpPr>
            <a:spLocks noGrp="1"/>
          </p:cNvSpPr>
          <p:nvPr>
            <p:ph idx="1"/>
          </p:nvPr>
        </p:nvSpPr>
        <p:spPr>
          <a:xfrm>
            <a:off x="3547824" y="1100666"/>
            <a:ext cx="8281914" cy="4383210"/>
          </a:xfrm>
        </p:spPr>
        <p:txBody>
          <a:bodyPr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ru-RU" sz="1600" dirty="0">
                <a:solidFill>
                  <a:srgbClr val="4F81BD"/>
                </a:solidFill>
                <a:latin typeface="Calibri"/>
                <a:cs typeface="Calibri"/>
              </a:rPr>
              <a:t>Цель: 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b="0" dirty="0">
                <a:solidFill>
                  <a:srgbClr val="4F81BD"/>
                </a:solidFill>
                <a:latin typeface="Calibri"/>
                <a:cs typeface="Calibri"/>
              </a:rPr>
              <a:t>Создание стимула для участников по достижению конкретного финансового результата. Формирование соревновательной атмосферы, атмосферы «здоровой» конкуренции и азарта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ru-RU" sz="1600" b="0" dirty="0">
              <a:solidFill>
                <a:srgbClr val="4F81BD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ru-RU" sz="1600" dirty="0">
                <a:solidFill>
                  <a:srgbClr val="4F81BD"/>
                </a:solidFill>
                <a:latin typeface="Calibri"/>
                <a:cs typeface="Calibri"/>
              </a:rPr>
              <a:t>Процесс: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b="0" dirty="0" smtClean="0">
                <a:solidFill>
                  <a:srgbClr val="4F81BD"/>
                </a:solidFill>
                <a:latin typeface="Calibri"/>
                <a:cs typeface="Calibri"/>
              </a:rPr>
              <a:t>Разрабатывается </a:t>
            </a:r>
            <a:r>
              <a:rPr lang="ru-RU" sz="1600" b="0" dirty="0">
                <a:solidFill>
                  <a:srgbClr val="4F81BD"/>
                </a:solidFill>
                <a:latin typeface="Calibri"/>
                <a:cs typeface="Calibri"/>
              </a:rPr>
              <a:t>соревновательная программа для участников с конкретными целями и задачами</a:t>
            </a:r>
            <a:r>
              <a:rPr lang="ru-RU" sz="1600" b="0" dirty="0" smtClean="0">
                <a:solidFill>
                  <a:srgbClr val="4F81BD"/>
                </a:solidFill>
                <a:latin typeface="Calibri"/>
                <a:cs typeface="Calibri"/>
              </a:rPr>
              <a:t>:</a:t>
            </a:r>
            <a:endParaRPr lang="en-US" sz="1600" b="0" dirty="0" smtClean="0">
              <a:solidFill>
                <a:srgbClr val="4F81BD"/>
              </a:solidFill>
              <a:latin typeface="Calibri"/>
              <a:cs typeface="Calibri"/>
            </a:endParaRPr>
          </a:p>
          <a:p>
            <a:pPr marL="800100" lvl="1" indent="-342900">
              <a:lnSpc>
                <a:spcPct val="100000"/>
              </a:lnSpc>
              <a:spcBef>
                <a:spcPts val="1200"/>
              </a:spcBef>
              <a:buFont typeface="Wingdings" charset="2"/>
              <a:buChar char="ü"/>
            </a:pPr>
            <a:r>
              <a:rPr lang="ru-RU" sz="1600" b="0" dirty="0" smtClean="0">
                <a:solidFill>
                  <a:srgbClr val="4F81BD"/>
                </a:solidFill>
                <a:latin typeface="Calibri"/>
                <a:cs typeface="Calibri"/>
              </a:rPr>
              <a:t>Соревновательная </a:t>
            </a:r>
            <a:r>
              <a:rPr lang="ru-RU" sz="1600" b="0" dirty="0">
                <a:solidFill>
                  <a:srgbClr val="4F81BD"/>
                </a:solidFill>
                <a:latin typeface="Calibri"/>
                <a:cs typeface="Calibri"/>
              </a:rPr>
              <a:t>программа опирается на технологию обеспечения максимального включения сотрудников и их результативность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ru-RU" sz="1600" dirty="0" smtClean="0">
                <a:solidFill>
                  <a:srgbClr val="4F81BD"/>
                </a:solidFill>
                <a:latin typeface="Calibri"/>
                <a:cs typeface="Calibri"/>
              </a:rPr>
              <a:t>Результат</a:t>
            </a:r>
            <a:r>
              <a:rPr lang="ru-RU" sz="1600" dirty="0">
                <a:solidFill>
                  <a:srgbClr val="4F81BD"/>
                </a:solidFill>
                <a:latin typeface="Calibri"/>
                <a:cs typeface="Calibri"/>
              </a:rPr>
              <a:t>: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b="0" dirty="0" smtClean="0">
                <a:solidFill>
                  <a:srgbClr val="4F81BD"/>
                </a:solidFill>
                <a:latin typeface="Calibri"/>
                <a:cs typeface="Calibri"/>
              </a:rPr>
              <a:t>Соревновательная </a:t>
            </a:r>
            <a:r>
              <a:rPr lang="ru-RU" sz="1600" b="0" dirty="0">
                <a:solidFill>
                  <a:srgbClr val="4F81BD"/>
                </a:solidFill>
                <a:latin typeface="Calibri"/>
                <a:cs typeface="Calibri"/>
              </a:rPr>
              <a:t>программа позволит создать стимул для участников на достижение результата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b="0" dirty="0" smtClean="0">
                <a:solidFill>
                  <a:srgbClr val="4F81BD"/>
                </a:solidFill>
                <a:latin typeface="Calibri"/>
                <a:cs typeface="Calibri"/>
              </a:rPr>
              <a:t>Буду </a:t>
            </a:r>
            <a:r>
              <a:rPr lang="ru-RU" sz="1600" b="0" dirty="0">
                <a:solidFill>
                  <a:srgbClr val="4F81BD"/>
                </a:solidFill>
                <a:latin typeface="Calibri"/>
                <a:cs typeface="Calibri"/>
              </a:rPr>
              <a:t>достигнуты высокие финансовые результаты по итогам завершения проекта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ru-RU" sz="1600" b="0" dirty="0" smtClean="0">
              <a:solidFill>
                <a:srgbClr val="4F81BD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ru-RU" sz="1600" dirty="0" smtClean="0">
              <a:solidFill>
                <a:srgbClr val="4F81BD"/>
              </a:solidFill>
              <a:latin typeface="Calibri"/>
              <a:cs typeface="Calibri"/>
            </a:endParaRPr>
          </a:p>
          <a:p>
            <a:pPr>
              <a:spcBef>
                <a:spcPts val="1200"/>
              </a:spcBef>
            </a:pPr>
            <a:endParaRPr lang="ru-RU" sz="1600" dirty="0">
              <a:solidFill>
                <a:srgbClr val="4F81BD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866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22336" y="159513"/>
            <a:ext cx="7859115" cy="870598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20000"/>
              </a:lnSpc>
            </a:pPr>
            <a:r>
              <a:rPr lang="ru-RU" sz="2200" dirty="0" smtClean="0">
                <a:solidFill>
                  <a:schemeClr val="accent1"/>
                </a:solidFill>
                <a:latin typeface="Calibri"/>
                <a:cs typeface="Calibri"/>
              </a:rPr>
              <a:t>Внедрение </a:t>
            </a:r>
            <a:r>
              <a:rPr lang="ru-RU" sz="2200" dirty="0">
                <a:solidFill>
                  <a:schemeClr val="accent1"/>
                </a:solidFill>
                <a:latin typeface="Calibri"/>
                <a:cs typeface="Calibri"/>
              </a:rPr>
              <a:t>системы </a:t>
            </a:r>
            <a:r>
              <a:rPr lang="ru-RU" sz="2200" dirty="0" err="1">
                <a:solidFill>
                  <a:schemeClr val="accent1"/>
                </a:solidFill>
                <a:latin typeface="Calibri"/>
                <a:cs typeface="Calibri"/>
              </a:rPr>
              <a:t>посттренинговой</a:t>
            </a:r>
            <a:r>
              <a:rPr lang="ru-RU" sz="2200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lang="ru-RU" sz="2200" dirty="0" smtClean="0">
                <a:solidFill>
                  <a:schemeClr val="accent1"/>
                </a:solidFill>
                <a:latin typeface="Calibri"/>
                <a:cs typeface="Calibri"/>
              </a:rPr>
              <a:t>поддержки – обучение и передача алгоритма проведения «Утренних планерок»</a:t>
            </a:r>
          </a:p>
        </p:txBody>
      </p:sp>
      <p:sp>
        <p:nvSpPr>
          <p:cNvPr id="4" name="Название 3"/>
          <p:cNvSpPr>
            <a:spLocks noGrp="1"/>
          </p:cNvSpPr>
          <p:nvPr>
            <p:ph type="title"/>
          </p:nvPr>
        </p:nvSpPr>
        <p:spPr>
          <a:xfrm>
            <a:off x="281459" y="895535"/>
            <a:ext cx="2947482" cy="1330417"/>
          </a:xfrm>
        </p:spPr>
        <p:txBody>
          <a:bodyPr/>
          <a:lstStyle/>
          <a:p>
            <a:r>
              <a:rPr lang="ru-RU" dirty="0" smtClean="0"/>
              <a:t>Красный пояс</a:t>
            </a:r>
            <a:endParaRPr lang="ru-RU" dirty="0"/>
          </a:p>
        </p:txBody>
      </p:sp>
      <p:pic>
        <p:nvPicPr>
          <p:cNvPr id="5" name="Изображение 4" descr="красный-цвет-карате-пояса-143298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355" y="2726916"/>
            <a:ext cx="3048000" cy="2032000"/>
          </a:xfrm>
          <a:prstGeom prst="rect">
            <a:avLst/>
          </a:prstGeom>
        </p:spPr>
      </p:pic>
      <p:sp>
        <p:nvSpPr>
          <p:cNvPr id="7" name="Объект 4"/>
          <p:cNvSpPr>
            <a:spLocks noGrp="1"/>
          </p:cNvSpPr>
          <p:nvPr>
            <p:ph idx="1"/>
          </p:nvPr>
        </p:nvSpPr>
        <p:spPr>
          <a:xfrm>
            <a:off x="3533713" y="1072444"/>
            <a:ext cx="8281914" cy="4992773"/>
          </a:xfrm>
        </p:spPr>
        <p:txBody>
          <a:bodyPr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ru-RU" sz="1800" dirty="0">
                <a:solidFill>
                  <a:srgbClr val="4F81BD"/>
                </a:solidFill>
                <a:latin typeface="Calibri"/>
                <a:cs typeface="Calibri"/>
              </a:rPr>
              <a:t>Цель: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rgbClr val="4F81BD"/>
                </a:solidFill>
                <a:latin typeface="Calibri"/>
                <a:cs typeface="Calibri"/>
              </a:rPr>
              <a:t>Внедрение алгоритма проведения результативных, ежедневных, мотивационных планерок с </a:t>
            </a:r>
            <a:r>
              <a:rPr lang="ru-RU" sz="1800" b="0" dirty="0" smtClean="0">
                <a:solidFill>
                  <a:srgbClr val="4F81BD"/>
                </a:solidFill>
                <a:latin typeface="Calibri"/>
                <a:cs typeface="Calibri"/>
              </a:rPr>
              <a:t>командой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ru-RU" sz="1800" dirty="0" smtClean="0">
              <a:solidFill>
                <a:srgbClr val="4F81BD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ru-RU" sz="1800" dirty="0" smtClean="0">
                <a:solidFill>
                  <a:srgbClr val="4F81BD"/>
                </a:solidFill>
                <a:latin typeface="Calibri"/>
                <a:cs typeface="Calibri"/>
              </a:rPr>
              <a:t>Процесс: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800" b="0" dirty="0" smtClean="0">
                <a:solidFill>
                  <a:srgbClr val="4F81BD"/>
                </a:solidFill>
                <a:latin typeface="Calibri"/>
                <a:cs typeface="Calibri"/>
              </a:rPr>
              <a:t>Разработка </a:t>
            </a:r>
            <a:r>
              <a:rPr lang="ru-RU" sz="1800" b="0" dirty="0">
                <a:solidFill>
                  <a:srgbClr val="4F81BD"/>
                </a:solidFill>
                <a:latin typeface="Calibri"/>
                <a:cs typeface="Calibri"/>
              </a:rPr>
              <a:t>алгоритма проведения утренних собраний с учетом специфики компании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800" b="0" dirty="0" smtClean="0">
                <a:solidFill>
                  <a:srgbClr val="4F81BD"/>
                </a:solidFill>
                <a:latin typeface="Calibri"/>
                <a:cs typeface="Calibri"/>
              </a:rPr>
              <a:t>Обучение </a:t>
            </a:r>
            <a:r>
              <a:rPr lang="ru-RU" sz="1800" b="0" dirty="0">
                <a:solidFill>
                  <a:srgbClr val="4F81BD"/>
                </a:solidFill>
                <a:latin typeface="Calibri"/>
                <a:cs typeface="Calibri"/>
              </a:rPr>
              <a:t>и передача алгоритма проведения утренних собраний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ru-RU" sz="1800" dirty="0" smtClean="0">
              <a:solidFill>
                <a:srgbClr val="4F81BD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ru-RU" sz="1800" dirty="0" smtClean="0">
                <a:solidFill>
                  <a:srgbClr val="4F81BD"/>
                </a:solidFill>
                <a:latin typeface="Calibri"/>
                <a:cs typeface="Calibri"/>
              </a:rPr>
              <a:t>Результат</a:t>
            </a:r>
            <a:r>
              <a:rPr lang="ru-RU" sz="1800" dirty="0">
                <a:solidFill>
                  <a:srgbClr val="4F81BD"/>
                </a:solidFill>
                <a:latin typeface="Calibri"/>
                <a:cs typeface="Calibri"/>
              </a:rPr>
              <a:t>: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800" b="0" dirty="0" smtClean="0">
                <a:solidFill>
                  <a:srgbClr val="4F81BD"/>
                </a:solidFill>
                <a:latin typeface="Calibri"/>
                <a:cs typeface="Calibri"/>
              </a:rPr>
              <a:t>Линейные </a:t>
            </a:r>
            <a:r>
              <a:rPr lang="ru-RU" sz="1800" b="0" dirty="0">
                <a:solidFill>
                  <a:srgbClr val="4F81BD"/>
                </a:solidFill>
                <a:latin typeface="Calibri"/>
                <a:cs typeface="Calibri"/>
              </a:rPr>
              <a:t>руководители изучат алгоритм проведения утренних планерок, который позволит управлять результативностью и вовлеченностью подчиненных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</a:pPr>
            <a:endParaRPr lang="ru-RU" sz="1800" b="0" dirty="0" smtClean="0">
              <a:solidFill>
                <a:srgbClr val="4F81BD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ru-RU" sz="1800" dirty="0" smtClean="0">
              <a:solidFill>
                <a:srgbClr val="4F81BD"/>
              </a:solidFill>
              <a:latin typeface="Calibri"/>
              <a:cs typeface="Calibri"/>
            </a:endParaRPr>
          </a:p>
          <a:p>
            <a:pPr>
              <a:spcBef>
                <a:spcPts val="1200"/>
              </a:spcBef>
            </a:pPr>
            <a:endParaRPr lang="ru-RU" sz="1800" dirty="0">
              <a:solidFill>
                <a:srgbClr val="4F81BD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855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35659" y="128023"/>
            <a:ext cx="8145015" cy="746866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solidFill>
                  <a:schemeClr val="accent1"/>
                </a:solidFill>
                <a:latin typeface="Calibri"/>
                <a:cs typeface="Calibri"/>
              </a:rPr>
              <a:t>Мотивационное </a:t>
            </a:r>
            <a:r>
              <a:rPr lang="ru-RU" sz="2200" dirty="0">
                <a:solidFill>
                  <a:schemeClr val="accent1"/>
                </a:solidFill>
                <a:latin typeface="Calibri"/>
                <a:cs typeface="Calibri"/>
              </a:rPr>
              <a:t>завершение проекта – </a:t>
            </a:r>
            <a:endParaRPr lang="ru-RU" sz="2200" dirty="0" smtClean="0">
              <a:solidFill>
                <a:schemeClr val="accent1"/>
              </a:solidFill>
              <a:latin typeface="Calibri"/>
              <a:cs typeface="Calibri"/>
            </a:endParaRPr>
          </a:p>
          <a:p>
            <a:pPr algn="ctr"/>
            <a:r>
              <a:rPr lang="ru-RU" sz="2200" dirty="0" smtClean="0">
                <a:solidFill>
                  <a:schemeClr val="accent1"/>
                </a:solidFill>
                <a:latin typeface="Calibri"/>
                <a:cs typeface="Calibri"/>
              </a:rPr>
              <a:t>«</a:t>
            </a:r>
            <a:r>
              <a:rPr lang="ru-RU" sz="2200" dirty="0">
                <a:solidFill>
                  <a:schemeClr val="accent1"/>
                </a:solidFill>
                <a:latin typeface="Calibri"/>
                <a:cs typeface="Calibri"/>
              </a:rPr>
              <a:t>Зажги свою звезду!»</a:t>
            </a:r>
            <a:endParaRPr lang="ru-RU" sz="2200" dirty="0" smtClean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4" name="Название 3"/>
          <p:cNvSpPr>
            <a:spLocks noGrp="1"/>
          </p:cNvSpPr>
          <p:nvPr>
            <p:ph type="title"/>
          </p:nvPr>
        </p:nvSpPr>
        <p:spPr>
          <a:xfrm>
            <a:off x="281459" y="895535"/>
            <a:ext cx="2947482" cy="1330417"/>
          </a:xfrm>
        </p:spPr>
        <p:txBody>
          <a:bodyPr/>
          <a:lstStyle/>
          <a:p>
            <a:r>
              <a:rPr lang="ru-RU" dirty="0" smtClean="0"/>
              <a:t>Красный пояс</a:t>
            </a:r>
            <a:endParaRPr lang="ru-RU" dirty="0"/>
          </a:p>
        </p:txBody>
      </p:sp>
      <p:sp>
        <p:nvSpPr>
          <p:cNvPr id="12" name="Объект 4"/>
          <p:cNvSpPr>
            <a:spLocks noGrp="1"/>
          </p:cNvSpPr>
          <p:nvPr>
            <p:ph idx="1"/>
          </p:nvPr>
        </p:nvSpPr>
        <p:spPr>
          <a:xfrm>
            <a:off x="3556604" y="874888"/>
            <a:ext cx="8231722" cy="5020385"/>
          </a:xfrm>
        </p:spPr>
        <p:txBody>
          <a:bodyPr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400" dirty="0">
                <a:solidFill>
                  <a:srgbClr val="4F81BD"/>
                </a:solidFill>
                <a:latin typeface="Calibri"/>
                <a:cs typeface="Calibri"/>
              </a:rPr>
              <a:t>Цель: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400" b="0" dirty="0">
                <a:solidFill>
                  <a:srgbClr val="4F81BD"/>
                </a:solidFill>
                <a:latin typeface="Calibri"/>
                <a:cs typeface="Calibri"/>
              </a:rPr>
              <a:t>Подведение итогов проекта и мотивация участников на дальнейший профессиональный </a:t>
            </a:r>
            <a:r>
              <a:rPr lang="ru-RU" sz="1400" b="0" dirty="0" smtClean="0">
                <a:solidFill>
                  <a:srgbClr val="4F81BD"/>
                </a:solidFill>
                <a:latin typeface="Calibri"/>
                <a:cs typeface="Calibri"/>
              </a:rPr>
              <a:t>рост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ru-RU" sz="1400" b="0" dirty="0">
              <a:solidFill>
                <a:srgbClr val="4F81BD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400" dirty="0">
                <a:solidFill>
                  <a:srgbClr val="4F81BD"/>
                </a:solidFill>
                <a:latin typeface="Calibri"/>
                <a:cs typeface="Calibri"/>
              </a:rPr>
              <a:t>Процесс: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b="0" dirty="0" smtClean="0">
                <a:solidFill>
                  <a:srgbClr val="4F81BD"/>
                </a:solidFill>
                <a:latin typeface="Calibri"/>
                <a:cs typeface="Calibri"/>
              </a:rPr>
              <a:t>Руководство </a:t>
            </a:r>
            <a:r>
              <a:rPr lang="ru-RU" sz="1400" b="0" dirty="0">
                <a:solidFill>
                  <a:srgbClr val="4F81BD"/>
                </a:solidFill>
                <a:latin typeface="Calibri"/>
                <a:cs typeface="Calibri"/>
              </a:rPr>
              <a:t>компании подводит итоги проекта, озвучивает наиболее яркие и большие достижения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b="0" dirty="0" smtClean="0">
                <a:solidFill>
                  <a:srgbClr val="4F81BD"/>
                </a:solidFill>
                <a:latin typeface="Calibri"/>
                <a:cs typeface="Calibri"/>
              </a:rPr>
              <a:t>Тренеры </a:t>
            </a:r>
            <a:r>
              <a:rPr lang="ru-RU" sz="1400" b="0" dirty="0">
                <a:solidFill>
                  <a:srgbClr val="4F81BD"/>
                </a:solidFill>
                <a:latin typeface="Calibri"/>
                <a:cs typeface="Calibri"/>
              </a:rPr>
              <a:t>дают объективный анализ достигнутых результатов и зон дальнейшего роста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b="0" dirty="0" smtClean="0">
                <a:solidFill>
                  <a:srgbClr val="4F81BD"/>
                </a:solidFill>
                <a:latin typeface="Calibri"/>
                <a:cs typeface="Calibri"/>
              </a:rPr>
              <a:t>Участники </a:t>
            </a:r>
            <a:r>
              <a:rPr lang="ru-RU" sz="1400" b="0" dirty="0">
                <a:solidFill>
                  <a:srgbClr val="4F81BD"/>
                </a:solidFill>
                <a:latin typeface="Calibri"/>
                <a:cs typeface="Calibri"/>
              </a:rPr>
              <a:t>делятся своими впечатлениями и успехами по итогам проекта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b="0" dirty="0" smtClean="0">
                <a:solidFill>
                  <a:srgbClr val="4F81BD"/>
                </a:solidFill>
                <a:latin typeface="Calibri"/>
                <a:cs typeface="Calibri"/>
              </a:rPr>
              <a:t>Участники </a:t>
            </a:r>
            <a:r>
              <a:rPr lang="ru-RU" sz="1400" b="0" dirty="0">
                <a:solidFill>
                  <a:srgbClr val="4F81BD"/>
                </a:solidFill>
                <a:latin typeface="Calibri"/>
                <a:cs typeface="Calibri"/>
              </a:rPr>
              <a:t>в командах готовят и презентуют свой фильм: «До и после проекта», в котором демонстрируют «правильный» и «неправильный» подход в продажах – яркая, мотивационная точка проекта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b="0" dirty="0" smtClean="0">
                <a:solidFill>
                  <a:srgbClr val="4F81BD"/>
                </a:solidFill>
                <a:latin typeface="Calibri"/>
                <a:cs typeface="Calibri"/>
              </a:rPr>
              <a:t>Определяются </a:t>
            </a:r>
            <a:r>
              <a:rPr lang="ru-RU" sz="1400" b="0" dirty="0">
                <a:solidFill>
                  <a:srgbClr val="4F81BD"/>
                </a:solidFill>
                <a:latin typeface="Calibri"/>
                <a:cs typeface="Calibri"/>
              </a:rPr>
              <a:t>и награждаются победители соревновательной программы. Они получают ценные призы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ru-RU" sz="1400" dirty="0" smtClean="0">
              <a:solidFill>
                <a:srgbClr val="4F81BD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400" dirty="0" smtClean="0">
                <a:solidFill>
                  <a:srgbClr val="4F81BD"/>
                </a:solidFill>
                <a:latin typeface="Calibri"/>
                <a:cs typeface="Calibri"/>
              </a:rPr>
              <a:t>Результат</a:t>
            </a:r>
            <a:r>
              <a:rPr lang="ru-RU" sz="1400" dirty="0">
                <a:solidFill>
                  <a:srgbClr val="4F81BD"/>
                </a:solidFill>
                <a:latin typeface="Calibri"/>
                <a:cs typeface="Calibri"/>
              </a:rPr>
              <a:t>: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b="0" dirty="0" smtClean="0">
                <a:solidFill>
                  <a:srgbClr val="4F81BD"/>
                </a:solidFill>
                <a:latin typeface="Calibri"/>
                <a:cs typeface="Calibri"/>
              </a:rPr>
              <a:t>Логическое </a:t>
            </a:r>
            <a:r>
              <a:rPr lang="ru-RU" sz="1400" b="0" dirty="0">
                <a:solidFill>
                  <a:srgbClr val="4F81BD"/>
                </a:solidFill>
                <a:latin typeface="Calibri"/>
                <a:cs typeface="Calibri"/>
              </a:rPr>
              <a:t>завершение установочного проекта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b="0" dirty="0" smtClean="0">
                <a:solidFill>
                  <a:srgbClr val="4F81BD"/>
                </a:solidFill>
                <a:latin typeface="Calibri"/>
                <a:cs typeface="Calibri"/>
              </a:rPr>
              <a:t>Подведение </a:t>
            </a:r>
            <a:r>
              <a:rPr lang="ru-RU" sz="1400" b="0" dirty="0">
                <a:solidFill>
                  <a:srgbClr val="4F81BD"/>
                </a:solidFill>
                <a:latin typeface="Calibri"/>
                <a:cs typeface="Calibri"/>
              </a:rPr>
              <a:t>итогов проекта, его финансового результата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b="0" dirty="0" smtClean="0">
                <a:solidFill>
                  <a:srgbClr val="4F81BD"/>
                </a:solidFill>
                <a:latin typeface="Calibri"/>
                <a:cs typeface="Calibri"/>
              </a:rPr>
              <a:t>Воодушевление </a:t>
            </a:r>
            <a:r>
              <a:rPr lang="ru-RU" sz="1400" b="0" dirty="0">
                <a:solidFill>
                  <a:srgbClr val="4F81BD"/>
                </a:solidFill>
                <a:latin typeface="Calibri"/>
                <a:cs typeface="Calibri"/>
              </a:rPr>
              <a:t>и сильнейшая мотивация для участников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b="0" dirty="0" smtClean="0">
                <a:solidFill>
                  <a:srgbClr val="4F81BD"/>
                </a:solidFill>
                <a:latin typeface="Calibri"/>
                <a:cs typeface="Calibri"/>
              </a:rPr>
              <a:t>Формирование </a:t>
            </a:r>
            <a:r>
              <a:rPr lang="ru-RU" sz="1400" b="0" dirty="0">
                <a:solidFill>
                  <a:srgbClr val="4F81BD"/>
                </a:solidFill>
                <a:latin typeface="Calibri"/>
                <a:cs typeface="Calibri"/>
              </a:rPr>
              <a:t>яркого положительного образа по итогам </a:t>
            </a:r>
            <a:r>
              <a:rPr lang="ru-RU" sz="1400" b="0" dirty="0" smtClean="0">
                <a:solidFill>
                  <a:srgbClr val="4F81BD"/>
                </a:solidFill>
                <a:latin typeface="Calibri"/>
                <a:cs typeface="Calibri"/>
              </a:rPr>
              <a:t>проекта</a:t>
            </a:r>
            <a:endParaRPr lang="ru-RU" sz="1400" b="0" dirty="0">
              <a:solidFill>
                <a:srgbClr val="4F81BD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ru-RU" sz="1400" dirty="0" smtClean="0">
              <a:solidFill>
                <a:srgbClr val="4F81BD"/>
              </a:solidFill>
              <a:latin typeface="Calibri"/>
              <a:cs typeface="Calibri"/>
            </a:endParaRPr>
          </a:p>
          <a:p>
            <a:endParaRPr lang="ru-RU" sz="1400" dirty="0">
              <a:solidFill>
                <a:srgbClr val="4F81BD"/>
              </a:solidFill>
              <a:latin typeface="Calibri"/>
              <a:cs typeface="Calibri"/>
            </a:endParaRPr>
          </a:p>
        </p:txBody>
      </p:sp>
      <p:pic>
        <p:nvPicPr>
          <p:cNvPr id="5" name="Изображение 4" descr="красный-цвет-карате-пояса-143298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355" y="2726916"/>
            <a:ext cx="30480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37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Чёрный пояс</a:t>
            </a:r>
            <a:endParaRPr lang="ru-RU" dirty="0"/>
          </a:p>
        </p:txBody>
      </p:sp>
      <p:pic>
        <p:nvPicPr>
          <p:cNvPr id="6" name="Изображение 5" descr="1-ob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1571" y="1002516"/>
            <a:ext cx="4649950" cy="240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317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95623" y="267130"/>
            <a:ext cx="8145015" cy="536257"/>
          </a:xfrm>
        </p:spPr>
        <p:txBody>
          <a:bodyPr>
            <a:noAutofit/>
          </a:bodyPr>
          <a:lstStyle/>
          <a:p>
            <a:pPr algn="ctr">
              <a:lnSpc>
                <a:spcPct val="110000"/>
              </a:lnSpc>
            </a:pPr>
            <a:r>
              <a:rPr lang="ru-RU" sz="2400" dirty="0" err="1" smtClean="0">
                <a:solidFill>
                  <a:schemeClr val="accent1"/>
                </a:solidFill>
                <a:latin typeface="Calibri"/>
                <a:cs typeface="Calibri"/>
              </a:rPr>
              <a:t>Ассессмент</a:t>
            </a:r>
            <a:r>
              <a:rPr lang="ru-RU" sz="2400" dirty="0" smtClean="0">
                <a:solidFill>
                  <a:schemeClr val="accent1"/>
                </a:solidFill>
                <a:latin typeface="Calibri"/>
                <a:cs typeface="Calibri"/>
              </a:rPr>
              <a:t>.</a:t>
            </a:r>
          </a:p>
          <a:p>
            <a:pPr algn="ctr">
              <a:lnSpc>
                <a:spcPct val="110000"/>
              </a:lnSpc>
            </a:pPr>
            <a:r>
              <a:rPr lang="ru-RU" sz="2400" dirty="0" smtClean="0">
                <a:solidFill>
                  <a:schemeClr val="accent1"/>
                </a:solidFill>
                <a:latin typeface="Calibri"/>
                <a:cs typeface="Calibri"/>
              </a:rPr>
              <a:t>бизнес-игра</a:t>
            </a:r>
            <a:r>
              <a:rPr lang="en-US" sz="2400" dirty="0" smtClean="0">
                <a:solidFill>
                  <a:schemeClr val="accent1"/>
                </a:solidFill>
                <a:latin typeface="Calibri"/>
                <a:cs typeface="Calibri"/>
              </a:rPr>
              <a:t> + </a:t>
            </a:r>
            <a:r>
              <a:rPr lang="ru-RU" sz="2400" dirty="0" smtClean="0">
                <a:solidFill>
                  <a:schemeClr val="accent1"/>
                </a:solidFill>
                <a:latin typeface="Calibri"/>
                <a:cs typeface="Calibri"/>
              </a:rPr>
              <a:t>финальная аттестация</a:t>
            </a:r>
          </a:p>
        </p:txBody>
      </p:sp>
      <p:sp>
        <p:nvSpPr>
          <p:cNvPr id="4" name="Название 3"/>
          <p:cNvSpPr>
            <a:spLocks noGrp="1"/>
          </p:cNvSpPr>
          <p:nvPr>
            <p:ph type="title"/>
          </p:nvPr>
        </p:nvSpPr>
        <p:spPr>
          <a:xfrm>
            <a:off x="281459" y="895535"/>
            <a:ext cx="2947482" cy="1330417"/>
          </a:xfrm>
        </p:spPr>
        <p:txBody>
          <a:bodyPr/>
          <a:lstStyle/>
          <a:p>
            <a:r>
              <a:rPr lang="ru-RU" smtClean="0"/>
              <a:t>Черный пояс</a:t>
            </a:r>
            <a:endParaRPr lang="ru-RU" dirty="0"/>
          </a:p>
        </p:txBody>
      </p:sp>
      <p:sp>
        <p:nvSpPr>
          <p:cNvPr id="12" name="Объект 4"/>
          <p:cNvSpPr>
            <a:spLocks noGrp="1"/>
          </p:cNvSpPr>
          <p:nvPr>
            <p:ph idx="1"/>
          </p:nvPr>
        </p:nvSpPr>
        <p:spPr>
          <a:xfrm>
            <a:off x="3567715" y="910036"/>
            <a:ext cx="8231722" cy="5265232"/>
          </a:xfrm>
        </p:spPr>
        <p:txBody>
          <a:bodyPr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ru-RU" sz="1800" dirty="0" smtClean="0">
                <a:solidFill>
                  <a:srgbClr val="4F81BD"/>
                </a:solidFill>
                <a:latin typeface="Calibri"/>
                <a:cs typeface="Calibri"/>
              </a:rPr>
              <a:t>Цель</a:t>
            </a:r>
            <a:r>
              <a:rPr lang="en-US" sz="1800" dirty="0" smtClean="0">
                <a:solidFill>
                  <a:srgbClr val="4F81BD"/>
                </a:solidFill>
                <a:latin typeface="Calibri"/>
                <a:cs typeface="Calibri"/>
              </a:rPr>
              <a:t>: </a:t>
            </a:r>
            <a:endParaRPr lang="ru-RU" sz="1800" b="0" dirty="0" smtClean="0">
              <a:solidFill>
                <a:srgbClr val="4F81BD"/>
              </a:solidFill>
              <a:latin typeface="Calibri"/>
              <a:cs typeface="Calibri"/>
            </a:endParaRP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/>
            </a:pPr>
            <a:r>
              <a:rPr lang="ru-RU" sz="1800" b="0" dirty="0" smtClean="0">
                <a:solidFill>
                  <a:srgbClr val="4F81BD"/>
                </a:solidFill>
                <a:latin typeface="Calibri"/>
                <a:cs typeface="Calibri"/>
              </a:rPr>
              <a:t>Повышение мотивации участников через осознание своих возможностей и уже достигнутых  результатов.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ru-RU" sz="1800" dirty="0" smtClean="0">
                <a:solidFill>
                  <a:srgbClr val="4F81BD"/>
                </a:solidFill>
                <a:latin typeface="Calibri"/>
                <a:cs typeface="Calibri"/>
              </a:rPr>
              <a:t>Процесс</a:t>
            </a:r>
            <a:r>
              <a:rPr lang="en-US" sz="1800" dirty="0" smtClean="0">
                <a:solidFill>
                  <a:srgbClr val="4F81BD"/>
                </a:solidFill>
                <a:latin typeface="Calibri"/>
                <a:cs typeface="Calibri"/>
              </a:rPr>
              <a:t>:</a:t>
            </a:r>
            <a:endParaRPr lang="ru-RU" sz="1800" dirty="0" smtClean="0">
              <a:solidFill>
                <a:srgbClr val="4F81BD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ru-RU" sz="1800" b="0" dirty="0" smtClean="0">
                <a:solidFill>
                  <a:srgbClr val="0070C0"/>
                </a:solidFill>
                <a:latin typeface="Calibri"/>
                <a:ea typeface="Verdana" panose="020B0604030504040204" pitchFamily="34" charset="0"/>
                <a:cs typeface="Calibri"/>
              </a:rPr>
              <a:t>         Межмодульный </a:t>
            </a:r>
            <a:r>
              <a:rPr lang="en-US" sz="1800" b="0" dirty="0" smtClean="0">
                <a:solidFill>
                  <a:srgbClr val="0070C0"/>
                </a:solidFill>
                <a:latin typeface="Calibri"/>
                <a:ea typeface="Verdana" panose="020B0604030504040204" pitchFamily="34" charset="0"/>
                <a:cs typeface="Calibri"/>
              </a:rPr>
              <a:t>on-line </a:t>
            </a:r>
            <a:r>
              <a:rPr lang="ru-RU" sz="1800" b="0" dirty="0" smtClean="0">
                <a:solidFill>
                  <a:srgbClr val="0070C0"/>
                </a:solidFill>
                <a:latin typeface="Calibri"/>
                <a:ea typeface="Verdana" panose="020B0604030504040204" pitchFamily="34" charset="0"/>
                <a:cs typeface="Calibri"/>
              </a:rPr>
              <a:t>контроль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ru-RU" sz="1800" b="0" dirty="0" smtClean="0">
                <a:solidFill>
                  <a:srgbClr val="0070C0"/>
                </a:solidFill>
                <a:latin typeface="Calibri"/>
                <a:ea typeface="Verdana" panose="020B0604030504040204" pitchFamily="34" charset="0"/>
                <a:cs typeface="Calibri"/>
              </a:rPr>
              <a:t>         Финальный отчет-экзамен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ru-RU" sz="1800" b="0" dirty="0" smtClean="0">
                <a:solidFill>
                  <a:srgbClr val="0070C0"/>
                </a:solidFill>
                <a:latin typeface="Calibri"/>
                <a:ea typeface="Verdana" panose="020B0604030504040204" pitchFamily="34" charset="0"/>
                <a:cs typeface="Calibri"/>
              </a:rPr>
              <a:t>          Круглый стол «Обмен лучшим опытом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ru-RU" sz="1800" dirty="0" smtClean="0">
                <a:solidFill>
                  <a:srgbClr val="4F81BD"/>
                </a:solidFill>
                <a:latin typeface="Calibri"/>
                <a:cs typeface="Calibri"/>
              </a:rPr>
              <a:t>В результате слушатели</a:t>
            </a:r>
            <a:r>
              <a:rPr lang="en-US" sz="1800" dirty="0" smtClean="0">
                <a:solidFill>
                  <a:srgbClr val="4F81BD"/>
                </a:solidFill>
                <a:latin typeface="Calibri"/>
                <a:cs typeface="Calibri"/>
              </a:rPr>
              <a:t>:</a:t>
            </a:r>
            <a:r>
              <a:rPr lang="ru-RU" sz="1800" dirty="0" smtClean="0">
                <a:solidFill>
                  <a:srgbClr val="4F81BD"/>
                </a:solidFill>
                <a:latin typeface="Calibri"/>
                <a:cs typeface="Calibri"/>
              </a:rPr>
              <a:t> </a:t>
            </a:r>
            <a:endParaRPr lang="en-US" sz="1800" dirty="0" smtClean="0">
              <a:solidFill>
                <a:srgbClr val="4F81BD"/>
              </a:solidFill>
              <a:latin typeface="Calibri"/>
              <a:cs typeface="Calibri"/>
            </a:endParaRPr>
          </a:p>
          <a:p>
            <a:pPr marL="342900" lvl="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</a:pPr>
            <a:r>
              <a:rPr lang="ru-RU" sz="1800" b="0" dirty="0" smtClean="0">
                <a:solidFill>
                  <a:srgbClr val="0070C0"/>
                </a:solidFill>
                <a:latin typeface="Calibri"/>
                <a:ea typeface="Verdana" panose="020B0604030504040204" pitchFamily="34" charset="0"/>
                <a:cs typeface="Calibri"/>
              </a:rPr>
              <a:t>Осознают свои сильные стороны и зоны роста</a:t>
            </a:r>
          </a:p>
          <a:p>
            <a:pPr marL="342900" lvl="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</a:pPr>
            <a:r>
              <a:rPr lang="ru-RU" sz="1800" b="0" dirty="0" smtClean="0">
                <a:solidFill>
                  <a:srgbClr val="0070C0"/>
                </a:solidFill>
                <a:latin typeface="Calibri"/>
                <a:cs typeface="Calibri"/>
              </a:rPr>
              <a:t>Получат  возможность  наметить  свой личный план профессионального  развития на ближайшую  и долгосрочную  перспективу</a:t>
            </a:r>
            <a:endParaRPr lang="ru-RU" sz="1800" b="0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pic>
        <p:nvPicPr>
          <p:cNvPr id="2" name="Изображение 1" descr="1-ob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000" y="3239045"/>
            <a:ext cx="3125721" cy="161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195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15301" y="435365"/>
            <a:ext cx="8058975" cy="38242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dirty="0" smtClean="0">
                <a:solidFill>
                  <a:schemeClr val="accent1"/>
                </a:solidFill>
                <a:latin typeface="Calibri"/>
                <a:cs typeface="Calibri"/>
              </a:rPr>
              <a:t>Тренинг </a:t>
            </a:r>
          </a:p>
          <a:p>
            <a:pPr algn="ctr">
              <a:lnSpc>
                <a:spcPct val="100000"/>
              </a:lnSpc>
            </a:pPr>
            <a:r>
              <a:rPr lang="ru-RU" sz="2400" dirty="0" smtClean="0">
                <a:solidFill>
                  <a:schemeClr val="accent1"/>
                </a:solidFill>
                <a:latin typeface="Calibri"/>
                <a:cs typeface="Calibri"/>
              </a:rPr>
              <a:t>«Эффективные продажи ключевым клиентам»</a:t>
            </a:r>
          </a:p>
        </p:txBody>
      </p:sp>
      <p:sp>
        <p:nvSpPr>
          <p:cNvPr id="4" name="Название 3"/>
          <p:cNvSpPr>
            <a:spLocks noGrp="1"/>
          </p:cNvSpPr>
          <p:nvPr>
            <p:ph type="title"/>
          </p:nvPr>
        </p:nvSpPr>
        <p:spPr>
          <a:xfrm>
            <a:off x="281459" y="895535"/>
            <a:ext cx="2947482" cy="1330417"/>
          </a:xfrm>
        </p:spPr>
        <p:txBody>
          <a:bodyPr/>
          <a:lstStyle/>
          <a:p>
            <a:r>
              <a:rPr lang="ru-RU" dirty="0" smtClean="0"/>
              <a:t>Черный пояс</a:t>
            </a:r>
            <a:endParaRPr lang="ru-RU" dirty="0"/>
          </a:p>
        </p:txBody>
      </p:sp>
      <p:sp>
        <p:nvSpPr>
          <p:cNvPr id="12" name="Объект 4"/>
          <p:cNvSpPr>
            <a:spLocks noGrp="1"/>
          </p:cNvSpPr>
          <p:nvPr>
            <p:ph idx="1"/>
          </p:nvPr>
        </p:nvSpPr>
        <p:spPr>
          <a:xfrm>
            <a:off x="3518430" y="987779"/>
            <a:ext cx="8231722" cy="5164665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800" dirty="0" smtClean="0">
                <a:solidFill>
                  <a:srgbClr val="4F81BD"/>
                </a:solidFill>
                <a:latin typeface="Calibri"/>
                <a:cs typeface="Calibri"/>
              </a:rPr>
              <a:t>Цель</a:t>
            </a:r>
            <a:r>
              <a:rPr lang="en-US" sz="1800" dirty="0" smtClean="0">
                <a:solidFill>
                  <a:srgbClr val="4F81BD"/>
                </a:solidFill>
                <a:latin typeface="Calibri"/>
                <a:cs typeface="Calibri"/>
              </a:rPr>
              <a:t>: </a:t>
            </a:r>
          </a:p>
          <a:p>
            <a:pPr marL="342900" indent="-342900" algn="just">
              <a:lnSpc>
                <a:spcPct val="110000"/>
              </a:lnSpc>
              <a:spcBef>
                <a:spcPts val="600"/>
              </a:spcBef>
              <a:buFont typeface="Arial"/>
              <a:buChar char="•"/>
              <a:defRPr/>
            </a:pPr>
            <a:r>
              <a:rPr lang="ru-RU" sz="1800" b="0" dirty="0" smtClean="0">
                <a:solidFill>
                  <a:srgbClr val="4F81BD"/>
                </a:solidFill>
                <a:latin typeface="Calibri"/>
                <a:cs typeface="Calibri"/>
              </a:rPr>
              <a:t>Повысить эффективность сотрудников в работе с ключевыми клиентами</a:t>
            </a:r>
            <a:endParaRPr lang="ru-RU" sz="1800" b="0" dirty="0">
              <a:solidFill>
                <a:srgbClr val="4F81BD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1800" b="0" dirty="0">
              <a:solidFill>
                <a:srgbClr val="4F81BD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800" dirty="0" smtClean="0">
                <a:solidFill>
                  <a:srgbClr val="4F81BD"/>
                </a:solidFill>
                <a:latin typeface="Calibri"/>
                <a:cs typeface="Calibri"/>
              </a:rPr>
              <a:t>Процесс</a:t>
            </a:r>
            <a:r>
              <a:rPr lang="en-US" sz="1800" dirty="0" smtClean="0">
                <a:solidFill>
                  <a:srgbClr val="4F81BD"/>
                </a:solidFill>
                <a:latin typeface="Calibri"/>
                <a:cs typeface="Calibri"/>
              </a:rPr>
              <a:t>:</a:t>
            </a:r>
            <a:r>
              <a:rPr lang="ru-RU" sz="1800" dirty="0" smtClean="0">
                <a:solidFill>
                  <a:srgbClr val="4F81BD"/>
                </a:solidFill>
                <a:latin typeface="Calibri"/>
                <a:cs typeface="Calibri"/>
              </a:rPr>
              <a:t> </a:t>
            </a:r>
            <a:r>
              <a:rPr lang="ru-RU" sz="1800" b="0" dirty="0" smtClean="0">
                <a:solidFill>
                  <a:srgbClr val="4F81BD"/>
                </a:solidFill>
                <a:latin typeface="Calibri"/>
                <a:cs typeface="Calibri"/>
              </a:rPr>
              <a:t>в работе на тренинге будут рассмотрены 4 основные темы</a:t>
            </a:r>
            <a:r>
              <a:rPr lang="en-US" sz="1800" b="0" dirty="0" smtClean="0">
                <a:solidFill>
                  <a:srgbClr val="4F81BD"/>
                </a:solidFill>
                <a:latin typeface="Calibri"/>
                <a:cs typeface="Calibri"/>
              </a:rPr>
              <a:t>:</a:t>
            </a:r>
          </a:p>
          <a:p>
            <a:pPr marL="522900" lvl="0" indent="-342900" hangingPunct="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800" b="0" dirty="0" smtClean="0">
                <a:solidFill>
                  <a:srgbClr val="4F81BD"/>
                </a:solidFill>
                <a:latin typeface="Calibri"/>
                <a:cs typeface="Calibri"/>
              </a:rPr>
              <a:t>Повышение уровня влияния на клиента через использование индивидуализированного подхода «Социальные стили»</a:t>
            </a:r>
          </a:p>
          <a:p>
            <a:pPr marL="522900" lvl="0" indent="-342900" hangingPunct="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800" b="0" dirty="0" smtClean="0">
                <a:solidFill>
                  <a:srgbClr val="4F81BD"/>
                </a:solidFill>
                <a:latin typeface="Calibri"/>
                <a:cs typeface="Calibri"/>
              </a:rPr>
              <a:t>Модель </a:t>
            </a:r>
            <a:r>
              <a:rPr lang="ru-RU" sz="1800" b="0" dirty="0">
                <a:solidFill>
                  <a:srgbClr val="4F81BD"/>
                </a:solidFill>
                <a:latin typeface="Calibri"/>
                <a:cs typeface="Calibri"/>
              </a:rPr>
              <a:t>эффективного продающего </a:t>
            </a:r>
            <a:r>
              <a:rPr lang="ru-RU" sz="1800" b="0" dirty="0" smtClean="0">
                <a:solidFill>
                  <a:srgbClr val="4F81BD"/>
                </a:solidFill>
                <a:latin typeface="Calibri"/>
                <a:cs typeface="Calibri"/>
              </a:rPr>
              <a:t>взаимодействия </a:t>
            </a:r>
            <a:r>
              <a:rPr lang="ru-RU" sz="1800" b="0" dirty="0">
                <a:solidFill>
                  <a:srgbClr val="4F81BD"/>
                </a:solidFill>
                <a:latin typeface="Calibri"/>
                <a:cs typeface="Calibri"/>
              </a:rPr>
              <a:t>в теории и </a:t>
            </a:r>
            <a:r>
              <a:rPr lang="ru-RU" sz="1800" b="0" dirty="0" smtClean="0">
                <a:solidFill>
                  <a:srgbClr val="4F81BD"/>
                </a:solidFill>
                <a:latin typeface="Calibri"/>
                <a:cs typeface="Calibri"/>
              </a:rPr>
              <a:t>практике</a:t>
            </a:r>
          </a:p>
          <a:p>
            <a:pPr marL="522900" lvl="0" indent="-342900" hangingPunct="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800" b="0" dirty="0" smtClean="0">
                <a:solidFill>
                  <a:srgbClr val="4F81BD"/>
                </a:solidFill>
                <a:latin typeface="Calibri"/>
                <a:cs typeface="Calibri"/>
              </a:rPr>
              <a:t>Технология нейтрализации конфликтных ситуаций</a:t>
            </a:r>
          </a:p>
          <a:p>
            <a:pPr marL="522900" lvl="0" indent="-342900" hangingPunct="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800" b="0" dirty="0" smtClean="0">
                <a:solidFill>
                  <a:srgbClr val="4F81BD"/>
                </a:solidFill>
                <a:latin typeface="Calibri"/>
                <a:cs typeface="Calibri"/>
              </a:rPr>
              <a:t>Управление системой принятия решений</a:t>
            </a:r>
            <a:endParaRPr lang="ru-RU" sz="1800" b="0" dirty="0">
              <a:solidFill>
                <a:srgbClr val="4F81BD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ru-RU" sz="1800" dirty="0" smtClean="0">
              <a:solidFill>
                <a:srgbClr val="4F81BD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800" dirty="0" smtClean="0">
                <a:solidFill>
                  <a:srgbClr val="4F81BD"/>
                </a:solidFill>
                <a:latin typeface="Calibri"/>
                <a:cs typeface="Calibri"/>
              </a:rPr>
              <a:t>Результат</a:t>
            </a:r>
            <a:r>
              <a:rPr lang="en-US" sz="1800" dirty="0" smtClean="0">
                <a:solidFill>
                  <a:srgbClr val="4F81BD"/>
                </a:solidFill>
                <a:latin typeface="Calibri"/>
                <a:cs typeface="Calibri"/>
              </a:rPr>
              <a:t>:</a:t>
            </a:r>
          </a:p>
          <a:p>
            <a:pPr marL="522900" indent="-342900">
              <a:lnSpc>
                <a:spcPct val="140000"/>
              </a:lnSpc>
              <a:spcBef>
                <a:spcPts val="600"/>
              </a:spcBef>
              <a:buFont typeface="Arial"/>
              <a:buChar char="•"/>
            </a:pPr>
            <a:r>
              <a:rPr lang="ru-RU" sz="1800" b="0" dirty="0" smtClean="0">
                <a:solidFill>
                  <a:srgbClr val="4F81BD"/>
                </a:solidFill>
                <a:latin typeface="Calibri"/>
                <a:cs typeface="Calibri"/>
              </a:rPr>
              <a:t>Сотрудники получат пошаговую технологию эффективного взаимодействия с ключевыми клиентами</a:t>
            </a:r>
            <a:endParaRPr lang="ru-RU" sz="1800" b="0" dirty="0">
              <a:solidFill>
                <a:srgbClr val="4F81BD"/>
              </a:solidFill>
              <a:latin typeface="Calibri"/>
              <a:cs typeface="Calibri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</a:pPr>
            <a:endParaRPr lang="ru-RU" sz="1800" b="0" dirty="0">
              <a:solidFill>
                <a:srgbClr val="4F81BD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ru-RU" sz="1800" dirty="0" smtClean="0">
              <a:solidFill>
                <a:srgbClr val="4F81BD"/>
              </a:solidFill>
              <a:latin typeface="Calibri"/>
              <a:cs typeface="Calibri"/>
            </a:endParaRPr>
          </a:p>
          <a:p>
            <a:pPr>
              <a:spcBef>
                <a:spcPts val="600"/>
              </a:spcBef>
            </a:pPr>
            <a:endParaRPr lang="ru-RU" sz="1800" dirty="0">
              <a:solidFill>
                <a:srgbClr val="4F81BD"/>
              </a:solidFill>
              <a:latin typeface="Calibri"/>
              <a:cs typeface="Calibri"/>
            </a:endParaRPr>
          </a:p>
        </p:txBody>
      </p:sp>
      <p:pic>
        <p:nvPicPr>
          <p:cNvPr id="2" name="Изображение 1" descr="1-ob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000" y="3239045"/>
            <a:ext cx="3125721" cy="161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237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86892" y="296094"/>
            <a:ext cx="8145015" cy="53625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dirty="0" smtClean="0">
                <a:solidFill>
                  <a:schemeClr val="accent1"/>
                </a:solidFill>
                <a:latin typeface="Calibri"/>
                <a:cs typeface="Calibri"/>
              </a:rPr>
              <a:t>Тренинг по переговорам </a:t>
            </a:r>
          </a:p>
          <a:p>
            <a:pPr algn="ctr">
              <a:lnSpc>
                <a:spcPct val="100000"/>
              </a:lnSpc>
            </a:pPr>
            <a:r>
              <a:rPr lang="ru-RU" sz="2400" dirty="0" smtClean="0">
                <a:solidFill>
                  <a:schemeClr val="accent1"/>
                </a:solidFill>
                <a:latin typeface="Calibri"/>
                <a:cs typeface="Calibri"/>
              </a:rPr>
              <a:t>«Искусство побеждать»</a:t>
            </a:r>
          </a:p>
        </p:txBody>
      </p:sp>
      <p:sp>
        <p:nvSpPr>
          <p:cNvPr id="4" name="Название 3"/>
          <p:cNvSpPr>
            <a:spLocks noGrp="1"/>
          </p:cNvSpPr>
          <p:nvPr>
            <p:ph type="title"/>
          </p:nvPr>
        </p:nvSpPr>
        <p:spPr>
          <a:xfrm>
            <a:off x="281459" y="895535"/>
            <a:ext cx="2947482" cy="1330417"/>
          </a:xfrm>
        </p:spPr>
        <p:txBody>
          <a:bodyPr/>
          <a:lstStyle/>
          <a:p>
            <a:r>
              <a:rPr lang="ru-RU" dirty="0" smtClean="0"/>
              <a:t>Черный пояс</a:t>
            </a:r>
            <a:endParaRPr lang="ru-RU" dirty="0"/>
          </a:p>
        </p:txBody>
      </p:sp>
      <p:sp>
        <p:nvSpPr>
          <p:cNvPr id="12" name="Объект 4"/>
          <p:cNvSpPr>
            <a:spLocks noGrp="1"/>
          </p:cNvSpPr>
          <p:nvPr>
            <p:ph idx="1"/>
          </p:nvPr>
        </p:nvSpPr>
        <p:spPr>
          <a:xfrm>
            <a:off x="3527779" y="1072445"/>
            <a:ext cx="8283222" cy="4924778"/>
          </a:xfrm>
        </p:spPr>
        <p:txBody>
          <a:bodyPr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ru-RU" sz="1800" dirty="0" smtClean="0">
                <a:solidFill>
                  <a:srgbClr val="4F81BD"/>
                </a:solidFill>
                <a:latin typeface="Calibri"/>
                <a:cs typeface="Calibri"/>
              </a:rPr>
              <a:t>Цель</a:t>
            </a:r>
            <a:r>
              <a:rPr lang="en-US" sz="1800" dirty="0" smtClean="0">
                <a:solidFill>
                  <a:srgbClr val="4F81BD"/>
                </a:solidFill>
                <a:latin typeface="Calibri"/>
                <a:cs typeface="Calibri"/>
              </a:rPr>
              <a:t>: </a:t>
            </a:r>
            <a:endParaRPr lang="ru-RU" sz="1800" b="0" dirty="0" smtClean="0">
              <a:solidFill>
                <a:srgbClr val="4F81BD"/>
              </a:solidFill>
              <a:latin typeface="Calibri"/>
              <a:cs typeface="Calibri"/>
            </a:endParaRP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/>
            </a:pPr>
            <a:r>
              <a:rPr lang="ru-RU" sz="1800" b="0" dirty="0">
                <a:solidFill>
                  <a:srgbClr val="4F81BD"/>
                </a:solidFill>
                <a:latin typeface="Calibri"/>
                <a:cs typeface="Calibri"/>
              </a:rPr>
              <a:t>Овладеть </a:t>
            </a:r>
            <a:r>
              <a:rPr lang="ru-RU" sz="1800" b="0" dirty="0" smtClean="0">
                <a:solidFill>
                  <a:srgbClr val="4F81BD"/>
                </a:solidFill>
                <a:latin typeface="Calibri"/>
                <a:cs typeface="Calibri"/>
              </a:rPr>
              <a:t>технологиями </a:t>
            </a:r>
            <a:r>
              <a:rPr lang="ru-RU" sz="1800" b="0" dirty="0">
                <a:solidFill>
                  <a:srgbClr val="4F81BD"/>
                </a:solidFill>
                <a:latin typeface="Calibri"/>
                <a:cs typeface="Calibri"/>
              </a:rPr>
              <a:t>ведения </a:t>
            </a:r>
            <a:r>
              <a:rPr lang="ru-RU" sz="1800" b="0" dirty="0" smtClean="0">
                <a:solidFill>
                  <a:srgbClr val="4F81BD"/>
                </a:solidFill>
                <a:latin typeface="Calibri"/>
                <a:cs typeface="Calibri"/>
              </a:rPr>
              <a:t>сложных переговоров  и научиться преодолевать сопротивление клиента</a:t>
            </a:r>
            <a:endParaRPr lang="ru-RU" sz="1800" b="0" dirty="0">
              <a:solidFill>
                <a:srgbClr val="4F81BD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sz="1800" b="0" dirty="0">
              <a:solidFill>
                <a:srgbClr val="4F81BD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ru-RU" sz="1800" dirty="0" smtClean="0">
                <a:solidFill>
                  <a:srgbClr val="4F81BD"/>
                </a:solidFill>
                <a:latin typeface="Calibri"/>
                <a:cs typeface="Calibri"/>
              </a:rPr>
              <a:t>Процесс</a:t>
            </a:r>
            <a:r>
              <a:rPr lang="en-US" sz="1800" dirty="0" smtClean="0">
                <a:solidFill>
                  <a:srgbClr val="4F81BD"/>
                </a:solidFill>
                <a:latin typeface="Calibri"/>
                <a:cs typeface="Calibri"/>
              </a:rPr>
              <a:t>:</a:t>
            </a:r>
            <a:r>
              <a:rPr lang="ru-RU" sz="1800" dirty="0" smtClean="0">
                <a:solidFill>
                  <a:srgbClr val="4F81BD"/>
                </a:solidFill>
                <a:latin typeface="Calibri"/>
                <a:cs typeface="Calibri"/>
              </a:rPr>
              <a:t> </a:t>
            </a:r>
            <a:r>
              <a:rPr lang="ru-RU" sz="1800" b="0" dirty="0" smtClean="0">
                <a:solidFill>
                  <a:srgbClr val="4F81BD"/>
                </a:solidFill>
                <a:latin typeface="Calibri"/>
                <a:cs typeface="Calibri"/>
              </a:rPr>
              <a:t>в работе на тренинге будут рассмотрены следующие темы</a:t>
            </a:r>
            <a:r>
              <a:rPr lang="en-US" sz="1800" b="0" dirty="0" smtClean="0">
                <a:solidFill>
                  <a:srgbClr val="4F81BD"/>
                </a:solidFill>
                <a:latin typeface="Calibri"/>
                <a:cs typeface="Calibri"/>
              </a:rPr>
              <a:t>:</a:t>
            </a:r>
          </a:p>
          <a:p>
            <a:pPr marL="457200" indent="-457200" algn="just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ru-RU" sz="1800" b="0" dirty="0" smtClean="0">
                <a:solidFill>
                  <a:srgbClr val="4F81BD"/>
                </a:solidFill>
                <a:latin typeface="Calibri"/>
                <a:cs typeface="Calibri"/>
              </a:rPr>
              <a:t>Зоны поиска новых решений в сложной ситуации</a:t>
            </a:r>
            <a:endParaRPr lang="en-US" sz="1800" b="0" dirty="0" smtClean="0">
              <a:solidFill>
                <a:srgbClr val="4F81BD"/>
              </a:solidFill>
              <a:latin typeface="Calibri"/>
              <a:cs typeface="Calibri"/>
            </a:endParaRPr>
          </a:p>
          <a:p>
            <a:pPr marL="457200" indent="-457200" algn="just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ru-RU" sz="1800" b="0" dirty="0" smtClean="0">
                <a:solidFill>
                  <a:srgbClr val="4F81BD"/>
                </a:solidFill>
                <a:latin typeface="Calibri"/>
                <a:cs typeface="Calibri"/>
              </a:rPr>
              <a:t>Технология подготовки к сложным переговорам</a:t>
            </a:r>
          </a:p>
          <a:p>
            <a:pPr marL="457200" indent="-457200" algn="just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ru-RU" sz="1800" b="0" dirty="0" smtClean="0">
                <a:solidFill>
                  <a:srgbClr val="4F81BD"/>
                </a:solidFill>
                <a:latin typeface="Calibri"/>
                <a:cs typeface="Calibri"/>
              </a:rPr>
              <a:t>Грамотная последовательность действий успешных переговорщиков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ru-RU" sz="1800" b="0" dirty="0">
              <a:solidFill>
                <a:srgbClr val="4F81BD"/>
              </a:solidFill>
              <a:latin typeface="Calibri"/>
              <a:cs typeface="Calibri"/>
            </a:endParaRP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ru-RU" sz="1800" dirty="0" smtClean="0">
                <a:solidFill>
                  <a:srgbClr val="4F81BD"/>
                </a:solidFill>
                <a:latin typeface="Calibri"/>
                <a:cs typeface="Calibri"/>
              </a:rPr>
              <a:t>В результате слушатели</a:t>
            </a:r>
            <a:r>
              <a:rPr lang="en-US" sz="1800" dirty="0" smtClean="0">
                <a:solidFill>
                  <a:srgbClr val="4F81BD"/>
                </a:solidFill>
                <a:latin typeface="Calibri"/>
                <a:cs typeface="Calibri"/>
              </a:rPr>
              <a:t>:</a:t>
            </a:r>
            <a:r>
              <a:rPr lang="ru-RU" sz="1800" dirty="0" smtClean="0">
                <a:solidFill>
                  <a:srgbClr val="4F81BD"/>
                </a:solidFill>
                <a:latin typeface="Calibri"/>
                <a:cs typeface="Calibri"/>
              </a:rPr>
              <a:t> </a:t>
            </a:r>
            <a:endParaRPr lang="en-US" sz="1800" dirty="0" smtClean="0">
              <a:solidFill>
                <a:srgbClr val="4F81BD"/>
              </a:solidFill>
              <a:latin typeface="Calibri"/>
              <a:cs typeface="Calibri"/>
            </a:endParaRPr>
          </a:p>
          <a:p>
            <a:pPr marL="342900" lvl="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</a:pPr>
            <a:r>
              <a:rPr lang="ru-RU" sz="1800" b="0" dirty="0" smtClean="0">
                <a:solidFill>
                  <a:srgbClr val="4F81BD"/>
                </a:solidFill>
                <a:latin typeface="Calibri"/>
                <a:cs typeface="Calibri"/>
              </a:rPr>
              <a:t>Будут готовы к использованию четких логичных действий для достижения оптимальных результатов в сложных переговорах</a:t>
            </a:r>
            <a:endParaRPr lang="ru-RU" sz="1800" dirty="0" smtClean="0">
              <a:solidFill>
                <a:srgbClr val="4F81BD"/>
              </a:solidFill>
              <a:latin typeface="Calibri"/>
              <a:cs typeface="Calibri"/>
            </a:endParaRPr>
          </a:p>
          <a:p>
            <a:pPr>
              <a:spcBef>
                <a:spcPts val="1200"/>
              </a:spcBef>
            </a:pPr>
            <a:endParaRPr lang="ru-RU" sz="1800" dirty="0">
              <a:solidFill>
                <a:srgbClr val="4F81BD"/>
              </a:solidFill>
              <a:latin typeface="Calibri"/>
              <a:cs typeface="Calibri"/>
            </a:endParaRPr>
          </a:p>
        </p:txBody>
      </p:sp>
      <p:pic>
        <p:nvPicPr>
          <p:cNvPr id="2" name="Изображение 1" descr="1-ob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000" y="3239045"/>
            <a:ext cx="3125721" cy="161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195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>
          <a:xfrm>
            <a:off x="281459" y="895535"/>
            <a:ext cx="2947482" cy="1330417"/>
          </a:xfrm>
        </p:spPr>
        <p:txBody>
          <a:bodyPr/>
          <a:lstStyle/>
          <a:p>
            <a:r>
              <a:rPr lang="ru-RU" dirty="0" smtClean="0"/>
              <a:t>Черный пояс</a:t>
            </a:r>
            <a:endParaRPr lang="ru-RU" dirty="0"/>
          </a:p>
        </p:txBody>
      </p:sp>
      <p:pic>
        <p:nvPicPr>
          <p:cNvPr id="2" name="Изображение 1" descr="1-ob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000" y="3239045"/>
            <a:ext cx="3125721" cy="16183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053" y="723901"/>
            <a:ext cx="6858594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449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29227" y="230887"/>
            <a:ext cx="8145015" cy="53625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dirty="0">
                <a:solidFill>
                  <a:schemeClr val="accent1"/>
                </a:solidFill>
                <a:latin typeface="Calibri"/>
                <a:cs typeface="Calibri"/>
              </a:rPr>
              <a:t>Мотивационная программа для участников – </a:t>
            </a:r>
            <a:endParaRPr lang="ru-RU" sz="2400" dirty="0" smtClean="0">
              <a:solidFill>
                <a:schemeClr val="accent1"/>
              </a:solidFill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lang="ru-RU" sz="2400" dirty="0" smtClean="0">
                <a:solidFill>
                  <a:schemeClr val="accent1"/>
                </a:solidFill>
                <a:latin typeface="Calibri"/>
                <a:cs typeface="Calibri"/>
              </a:rPr>
              <a:t>«</a:t>
            </a:r>
            <a:r>
              <a:rPr lang="ru-RU" sz="2400" dirty="0">
                <a:solidFill>
                  <a:schemeClr val="accent1"/>
                </a:solidFill>
                <a:latin typeface="Calibri"/>
                <a:cs typeface="Calibri"/>
              </a:rPr>
              <a:t>Путь к победе!»</a:t>
            </a:r>
            <a:endParaRPr lang="ru-RU" sz="2400" dirty="0" smtClean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4" name="Название 3"/>
          <p:cNvSpPr>
            <a:spLocks noGrp="1"/>
          </p:cNvSpPr>
          <p:nvPr>
            <p:ph type="title"/>
          </p:nvPr>
        </p:nvSpPr>
        <p:spPr>
          <a:xfrm>
            <a:off x="281459" y="895535"/>
            <a:ext cx="2947482" cy="1330417"/>
          </a:xfrm>
        </p:spPr>
        <p:txBody>
          <a:bodyPr/>
          <a:lstStyle/>
          <a:p>
            <a:r>
              <a:rPr lang="ru-RU" dirty="0" smtClean="0"/>
              <a:t>Черный пояс</a:t>
            </a:r>
            <a:endParaRPr lang="ru-RU" dirty="0"/>
          </a:p>
        </p:txBody>
      </p:sp>
      <p:sp>
        <p:nvSpPr>
          <p:cNvPr id="12" name="Объект 4"/>
          <p:cNvSpPr>
            <a:spLocks noGrp="1"/>
          </p:cNvSpPr>
          <p:nvPr>
            <p:ph idx="1"/>
          </p:nvPr>
        </p:nvSpPr>
        <p:spPr>
          <a:xfrm>
            <a:off x="3542493" y="1072444"/>
            <a:ext cx="8231722" cy="5029691"/>
          </a:xfrm>
        </p:spPr>
        <p:txBody>
          <a:bodyPr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600" dirty="0">
                <a:solidFill>
                  <a:srgbClr val="4F81BD"/>
                </a:solidFill>
                <a:latin typeface="Calibri"/>
                <a:cs typeface="Calibri"/>
              </a:rPr>
              <a:t>Цель: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b="0" dirty="0">
                <a:solidFill>
                  <a:srgbClr val="4F81BD"/>
                </a:solidFill>
                <a:latin typeface="Calibri"/>
                <a:cs typeface="Calibri"/>
              </a:rPr>
              <a:t>Создание мощного стимула для участников по закреплению технологий, изученных на тренинге и достижению конкретного финансового результата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600" dirty="0" smtClean="0">
                <a:solidFill>
                  <a:srgbClr val="4F81BD"/>
                </a:solidFill>
                <a:latin typeface="Calibri"/>
                <a:cs typeface="Calibri"/>
              </a:rPr>
              <a:t>Процесс</a:t>
            </a:r>
            <a:r>
              <a:rPr lang="ru-RU" sz="1600" dirty="0">
                <a:solidFill>
                  <a:srgbClr val="4F81BD"/>
                </a:solidFill>
                <a:latin typeface="Calibri"/>
                <a:cs typeface="Calibri"/>
              </a:rPr>
              <a:t>: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b="0" dirty="0" smtClean="0">
                <a:solidFill>
                  <a:srgbClr val="4F81BD"/>
                </a:solidFill>
                <a:latin typeface="Calibri"/>
                <a:cs typeface="Calibri"/>
              </a:rPr>
              <a:t>Разрабатывается </a:t>
            </a:r>
            <a:r>
              <a:rPr lang="ru-RU" sz="1600" b="0" dirty="0">
                <a:solidFill>
                  <a:srgbClr val="4F81BD"/>
                </a:solidFill>
                <a:latin typeface="Calibri"/>
                <a:cs typeface="Calibri"/>
              </a:rPr>
              <a:t>мотивационная программа для участников с конкретным сценарием, который позволяет создать атмосферу вовлеченности, энтузиазма и командной борьбы</a:t>
            </a:r>
            <a:r>
              <a:rPr lang="ru-RU" sz="1600" b="0" dirty="0" smtClean="0">
                <a:solidFill>
                  <a:srgbClr val="4F81BD"/>
                </a:solidFill>
                <a:latin typeface="Calibri"/>
                <a:cs typeface="Calibri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600" dirty="0" smtClean="0">
                <a:solidFill>
                  <a:srgbClr val="4F81BD"/>
                </a:solidFill>
                <a:latin typeface="Calibri"/>
                <a:cs typeface="Calibri"/>
              </a:rPr>
              <a:t>Результат</a:t>
            </a:r>
            <a:r>
              <a:rPr lang="ru-RU" sz="1600" dirty="0">
                <a:solidFill>
                  <a:srgbClr val="4F81BD"/>
                </a:solidFill>
                <a:latin typeface="Calibri"/>
                <a:cs typeface="Calibri"/>
              </a:rPr>
              <a:t>: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b="0" dirty="0" smtClean="0">
                <a:solidFill>
                  <a:srgbClr val="4F81BD"/>
                </a:solidFill>
                <a:latin typeface="Calibri"/>
                <a:cs typeface="Calibri"/>
              </a:rPr>
              <a:t>Мотивационная </a:t>
            </a:r>
            <a:r>
              <a:rPr lang="ru-RU" sz="1600" b="0" dirty="0">
                <a:solidFill>
                  <a:srgbClr val="4F81BD"/>
                </a:solidFill>
                <a:latin typeface="Calibri"/>
                <a:cs typeface="Calibri"/>
              </a:rPr>
              <a:t>программа позволит создать мощнейший стимул для участников на достижение результата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b="0" dirty="0" smtClean="0">
                <a:solidFill>
                  <a:srgbClr val="4F81BD"/>
                </a:solidFill>
                <a:latin typeface="Calibri"/>
                <a:cs typeface="Calibri"/>
              </a:rPr>
              <a:t>Будут </a:t>
            </a:r>
            <a:r>
              <a:rPr lang="ru-RU" sz="1600" b="0" dirty="0">
                <a:solidFill>
                  <a:srgbClr val="4F81BD"/>
                </a:solidFill>
                <a:latin typeface="Calibri"/>
                <a:cs typeface="Calibri"/>
              </a:rPr>
              <a:t>достигнуты высокие финансовые результаты по итогам завершения установочного проекта, которые значительно превосходят обычный уровень продаж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b="0" dirty="0" smtClean="0">
                <a:solidFill>
                  <a:srgbClr val="4F81BD"/>
                </a:solidFill>
                <a:latin typeface="Calibri"/>
                <a:cs typeface="Calibri"/>
              </a:rPr>
              <a:t>Будет </a:t>
            </a:r>
            <a:r>
              <a:rPr lang="ru-RU" sz="1600" b="0" dirty="0">
                <a:solidFill>
                  <a:srgbClr val="4F81BD"/>
                </a:solidFill>
                <a:latin typeface="Calibri"/>
                <a:cs typeface="Calibri"/>
              </a:rPr>
              <a:t>сделан значительный шаг в развитии навыков продаж каждого сотрудника, что будет положительно отражаться на результатах продаж в дальнейшем после завершения проекта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b="0" dirty="0" smtClean="0">
                <a:solidFill>
                  <a:srgbClr val="4F81BD"/>
                </a:solidFill>
                <a:latin typeface="Calibri"/>
                <a:cs typeface="Calibri"/>
              </a:rPr>
              <a:t>Будет </a:t>
            </a:r>
            <a:r>
              <a:rPr lang="ru-RU" sz="1600" b="0" dirty="0">
                <a:solidFill>
                  <a:srgbClr val="4F81BD"/>
                </a:solidFill>
                <a:latin typeface="Calibri"/>
                <a:cs typeface="Calibri"/>
              </a:rPr>
              <a:t>создан мощный стимул для выполнения месячных и годовых </a:t>
            </a:r>
            <a:r>
              <a:rPr lang="ru-RU" sz="1600" b="0" dirty="0" smtClean="0">
                <a:solidFill>
                  <a:srgbClr val="4F81BD"/>
                </a:solidFill>
                <a:latin typeface="Calibri"/>
                <a:cs typeface="Calibri"/>
              </a:rPr>
              <a:t>планов</a:t>
            </a:r>
            <a:endParaRPr lang="ru-RU" sz="1600" b="0" dirty="0">
              <a:solidFill>
                <a:srgbClr val="4F81BD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ru-RU" sz="1600" dirty="0" smtClean="0">
              <a:solidFill>
                <a:srgbClr val="4F81BD"/>
              </a:solidFill>
              <a:latin typeface="Calibri"/>
              <a:cs typeface="Calibri"/>
            </a:endParaRPr>
          </a:p>
          <a:p>
            <a:endParaRPr lang="ru-RU" sz="1600" dirty="0">
              <a:solidFill>
                <a:srgbClr val="4F81BD"/>
              </a:solidFill>
              <a:latin typeface="Calibri"/>
              <a:cs typeface="Calibri"/>
            </a:endParaRPr>
          </a:p>
        </p:txBody>
      </p:sp>
      <p:pic>
        <p:nvPicPr>
          <p:cNvPr id="2" name="Изображение 1" descr="1-ob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000" y="3239045"/>
            <a:ext cx="3125721" cy="161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237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65355" y="148447"/>
            <a:ext cx="8145015" cy="53625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dirty="0">
                <a:solidFill>
                  <a:schemeClr val="accent1"/>
                </a:solidFill>
                <a:latin typeface="Calibri"/>
                <a:cs typeface="Calibri"/>
              </a:rPr>
              <a:t>Активизация сотрудников – утренние планерки</a:t>
            </a:r>
            <a:endParaRPr lang="ru-RU" sz="2400" dirty="0" smtClean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4" name="Название 3"/>
          <p:cNvSpPr>
            <a:spLocks noGrp="1"/>
          </p:cNvSpPr>
          <p:nvPr>
            <p:ph type="title"/>
          </p:nvPr>
        </p:nvSpPr>
        <p:spPr>
          <a:xfrm>
            <a:off x="281459" y="895535"/>
            <a:ext cx="2947482" cy="1330417"/>
          </a:xfrm>
        </p:spPr>
        <p:txBody>
          <a:bodyPr/>
          <a:lstStyle/>
          <a:p>
            <a:r>
              <a:rPr lang="ru-RU" dirty="0" smtClean="0"/>
              <a:t>Черный пояс</a:t>
            </a:r>
            <a:endParaRPr lang="ru-RU" dirty="0"/>
          </a:p>
        </p:txBody>
      </p:sp>
      <p:sp>
        <p:nvSpPr>
          <p:cNvPr id="12" name="Объект 4"/>
          <p:cNvSpPr>
            <a:spLocks noGrp="1"/>
          </p:cNvSpPr>
          <p:nvPr>
            <p:ph idx="1"/>
          </p:nvPr>
        </p:nvSpPr>
        <p:spPr>
          <a:xfrm>
            <a:off x="3583905" y="832556"/>
            <a:ext cx="8231722" cy="5260273"/>
          </a:xfrm>
        </p:spPr>
        <p:txBody>
          <a:bodyPr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600" dirty="0">
                <a:solidFill>
                  <a:srgbClr val="4F81BD"/>
                </a:solidFill>
                <a:latin typeface="Calibri"/>
                <a:cs typeface="Calibri"/>
              </a:rPr>
              <a:t>Цель: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4F81BD"/>
                </a:solidFill>
                <a:latin typeface="Calibri"/>
                <a:cs typeface="Calibri"/>
              </a:rPr>
              <a:t> </a:t>
            </a:r>
            <a:r>
              <a:rPr lang="ru-RU" sz="1600" b="0" dirty="0">
                <a:solidFill>
                  <a:srgbClr val="4F81BD"/>
                </a:solidFill>
                <a:latin typeface="Calibri"/>
                <a:cs typeface="Calibri"/>
              </a:rPr>
              <a:t>Повышение управляемости работы сотрудников и их мотивации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ru-RU" sz="1600" dirty="0">
              <a:solidFill>
                <a:srgbClr val="4F81BD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600" dirty="0">
                <a:solidFill>
                  <a:srgbClr val="4F81BD"/>
                </a:solidFill>
                <a:latin typeface="Calibri"/>
                <a:cs typeface="Calibri"/>
              </a:rPr>
              <a:t>Процесс: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b="0" dirty="0" smtClean="0">
                <a:solidFill>
                  <a:srgbClr val="4F81BD"/>
                </a:solidFill>
                <a:latin typeface="Calibri"/>
                <a:cs typeface="Calibri"/>
              </a:rPr>
              <a:t>Каждое </a:t>
            </a:r>
            <a:r>
              <a:rPr lang="ru-RU" sz="1600" b="0" dirty="0">
                <a:solidFill>
                  <a:srgbClr val="4F81BD"/>
                </a:solidFill>
                <a:latin typeface="Calibri"/>
                <a:cs typeface="Calibri"/>
              </a:rPr>
              <a:t>утро линейные руководители вместе с тренером проводят утренние планерки продолжительностью 20 минут по четкому </a:t>
            </a:r>
            <a:r>
              <a:rPr lang="ru-RU" sz="1600" b="0" dirty="0" smtClean="0">
                <a:solidFill>
                  <a:srgbClr val="4F81BD"/>
                </a:solidFill>
                <a:latin typeface="Calibri"/>
                <a:cs typeface="Calibri"/>
              </a:rPr>
              <a:t>алгоритму</a:t>
            </a:r>
            <a:endParaRPr lang="ru-RU" sz="1600" b="0" dirty="0">
              <a:solidFill>
                <a:srgbClr val="4F81BD"/>
              </a:solidFill>
              <a:latin typeface="Calibri"/>
              <a:cs typeface="Calibri"/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b="0" dirty="0" smtClean="0">
                <a:solidFill>
                  <a:srgbClr val="4F81BD"/>
                </a:solidFill>
                <a:latin typeface="Calibri"/>
                <a:cs typeface="Calibri"/>
              </a:rPr>
              <a:t>Перед </a:t>
            </a:r>
            <a:r>
              <a:rPr lang="ru-RU" sz="1600" b="0" dirty="0">
                <a:solidFill>
                  <a:srgbClr val="4F81BD"/>
                </a:solidFill>
                <a:latin typeface="Calibri"/>
                <a:cs typeface="Calibri"/>
              </a:rPr>
              <a:t>каждой планеркой руководители проходят подготовительный коучинг с тренером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b="0" dirty="0" smtClean="0">
                <a:solidFill>
                  <a:srgbClr val="4F81BD"/>
                </a:solidFill>
                <a:latin typeface="Calibri"/>
                <a:cs typeface="Calibri"/>
              </a:rPr>
              <a:t>По </a:t>
            </a:r>
            <a:r>
              <a:rPr lang="ru-RU" sz="1600" b="0" dirty="0">
                <a:solidFill>
                  <a:srgbClr val="4F81BD"/>
                </a:solidFill>
                <a:latin typeface="Calibri"/>
                <a:cs typeface="Calibri"/>
              </a:rPr>
              <a:t>итогам каждой планерки руководители также проходят короткую </a:t>
            </a:r>
            <a:r>
              <a:rPr lang="ru-RU" sz="1600" b="0" dirty="0" err="1">
                <a:solidFill>
                  <a:srgbClr val="4F81BD"/>
                </a:solidFill>
                <a:latin typeface="Calibri"/>
                <a:cs typeface="Calibri"/>
              </a:rPr>
              <a:t>коучинговую</a:t>
            </a:r>
            <a:r>
              <a:rPr lang="ru-RU" sz="1600" b="0" dirty="0">
                <a:solidFill>
                  <a:srgbClr val="4F81BD"/>
                </a:solidFill>
                <a:latin typeface="Calibri"/>
                <a:cs typeface="Calibri"/>
              </a:rPr>
              <a:t> сессию с тренером с целью анализа результатов и формирования плана дальнейшего развития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ru-RU" sz="1600" dirty="0" smtClean="0">
              <a:solidFill>
                <a:srgbClr val="4F81BD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600" dirty="0" smtClean="0">
                <a:solidFill>
                  <a:srgbClr val="4F81BD"/>
                </a:solidFill>
                <a:latin typeface="Calibri"/>
                <a:cs typeface="Calibri"/>
              </a:rPr>
              <a:t>Результат</a:t>
            </a:r>
            <a:r>
              <a:rPr lang="ru-RU" sz="1600" dirty="0">
                <a:solidFill>
                  <a:srgbClr val="4F81BD"/>
                </a:solidFill>
                <a:latin typeface="Calibri"/>
                <a:cs typeface="Calibri"/>
              </a:rPr>
              <a:t>: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b="0" dirty="0" smtClean="0">
                <a:solidFill>
                  <a:srgbClr val="4F81BD"/>
                </a:solidFill>
                <a:latin typeface="Calibri"/>
                <a:cs typeface="Calibri"/>
              </a:rPr>
              <a:t>Активизация </a:t>
            </a:r>
            <a:r>
              <a:rPr lang="ru-RU" sz="1600" b="0" dirty="0">
                <a:solidFill>
                  <a:srgbClr val="4F81BD"/>
                </a:solidFill>
                <a:latin typeface="Calibri"/>
                <a:cs typeface="Calibri"/>
              </a:rPr>
              <a:t>сотрудников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b="0" dirty="0" smtClean="0">
                <a:solidFill>
                  <a:srgbClr val="4F81BD"/>
                </a:solidFill>
                <a:latin typeface="Calibri"/>
                <a:cs typeface="Calibri"/>
              </a:rPr>
              <a:t>Эффективное </a:t>
            </a:r>
            <a:r>
              <a:rPr lang="ru-RU" sz="1600" b="0" dirty="0">
                <a:solidFill>
                  <a:srgbClr val="4F81BD"/>
                </a:solidFill>
                <a:latin typeface="Calibri"/>
                <a:cs typeface="Calibri"/>
              </a:rPr>
              <a:t>развитие руководителей и обучение их современным технологиям управления результативностью и вовлеченностью сотрудников</a:t>
            </a:r>
          </a:p>
          <a:p>
            <a:endParaRPr lang="ru-RU" sz="1600" dirty="0">
              <a:solidFill>
                <a:srgbClr val="4F81BD"/>
              </a:solidFill>
              <a:latin typeface="Calibri"/>
              <a:cs typeface="Calibri"/>
            </a:endParaRPr>
          </a:p>
        </p:txBody>
      </p:sp>
      <p:pic>
        <p:nvPicPr>
          <p:cNvPr id="2" name="Изображение 1" descr="1-ob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000" y="3239045"/>
            <a:ext cx="3125721" cy="161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195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70142" y="810711"/>
            <a:ext cx="3073577" cy="3662511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latin typeface="Calibri"/>
                <a:cs typeface="Calibri"/>
              </a:rPr>
              <a:t>Спецназ </a:t>
            </a:r>
            <a:r>
              <a:rPr lang="ru-RU" sz="2200" dirty="0">
                <a:latin typeface="Calibri"/>
                <a:cs typeface="Calibri"/>
              </a:rPr>
              <a:t>продаж  это - </a:t>
            </a:r>
            <a:br>
              <a:rPr lang="ru-RU" sz="2200" dirty="0">
                <a:latin typeface="Calibri"/>
                <a:cs typeface="Calibri"/>
              </a:rPr>
            </a:br>
            <a:r>
              <a:rPr lang="ru-RU" sz="2200" dirty="0">
                <a:latin typeface="Calibri"/>
                <a:cs typeface="Calibri"/>
              </a:rPr>
              <a:t>подготовка элиты продаж, от которых зависит основной доход</a:t>
            </a:r>
            <a:r>
              <a:rPr lang="ru-RU" sz="2200" dirty="0" smtClean="0">
                <a:latin typeface="Calibri"/>
                <a:cs typeface="Calibri"/>
              </a:rPr>
              <a:t>* </a:t>
            </a:r>
            <a:r>
              <a:rPr lang="ru-RU" sz="2200" dirty="0">
                <a:latin typeface="Calibri"/>
                <a:cs typeface="Calibri"/>
              </a:rPr>
              <a:t>компании</a:t>
            </a:r>
            <a:br>
              <a:rPr lang="ru-RU" sz="2200" dirty="0">
                <a:latin typeface="Calibri"/>
                <a:cs typeface="Calibri"/>
              </a:rPr>
            </a:br>
            <a:r>
              <a:rPr lang="ru-RU" sz="2200" dirty="0">
                <a:latin typeface="Calibri"/>
                <a:cs typeface="Calibri"/>
              </a:rPr>
              <a:t/>
            </a:r>
            <a:br>
              <a:rPr lang="ru-RU" sz="2200" dirty="0">
                <a:latin typeface="Calibri"/>
                <a:cs typeface="Calibri"/>
              </a:rPr>
            </a:br>
            <a:r>
              <a:rPr lang="ru-RU" sz="2200" dirty="0">
                <a:latin typeface="Calibri"/>
                <a:cs typeface="Calibri"/>
              </a:rPr>
              <a:t>*Правило </a:t>
            </a:r>
            <a:r>
              <a:rPr lang="ru-RU" sz="2200" dirty="0" smtClean="0">
                <a:latin typeface="Calibri"/>
                <a:cs typeface="Calibri"/>
              </a:rPr>
              <a:t>Парето - </a:t>
            </a:r>
            <a:r>
              <a:rPr lang="ru-RU" sz="2200" dirty="0">
                <a:latin typeface="Calibri"/>
                <a:cs typeface="Calibri"/>
              </a:rPr>
              <a:t>20% продавцов приносят вам 80% продаж.</a:t>
            </a:r>
            <a:br>
              <a:rPr lang="ru-RU" sz="2200" dirty="0">
                <a:latin typeface="Calibri"/>
                <a:cs typeface="Calibri"/>
              </a:rPr>
            </a:br>
            <a:endParaRPr lang="ru-RU" sz="2200" dirty="0">
              <a:latin typeface="Calibri"/>
              <a:cs typeface="Calibri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712336" y="776110"/>
            <a:ext cx="7943441" cy="530577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ru-RU" dirty="0" smtClean="0">
                <a:solidFill>
                  <a:schemeClr val="accent1"/>
                </a:solidFill>
                <a:latin typeface="Calibri"/>
                <a:cs typeface="Calibri"/>
              </a:rPr>
              <a:t>Конкурсный отбор наиболее перспективных продавцов – если инвестировать, то в лучших!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ru-RU" dirty="0" smtClean="0">
                <a:solidFill>
                  <a:schemeClr val="accent1"/>
                </a:solidFill>
                <a:latin typeface="Calibri"/>
                <a:cs typeface="Calibri"/>
              </a:rPr>
              <a:t> Тщательная отработка всех основных навыков продаж – гарантия применения их на практике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ru-RU" dirty="0" smtClean="0">
                <a:solidFill>
                  <a:schemeClr val="accent1"/>
                </a:solidFill>
                <a:latin typeface="Calibri"/>
                <a:cs typeface="Calibri"/>
              </a:rPr>
              <a:t>Работа «в полях» и  на реальных проектах – уже во время программы видны финансовые результаты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ru-RU" dirty="0" smtClean="0">
                <a:solidFill>
                  <a:schemeClr val="accent1"/>
                </a:solidFill>
                <a:latin typeface="Calibri"/>
                <a:cs typeface="Calibri"/>
              </a:rPr>
              <a:t>Заключительная аттестация с награждением победителей – высокая мотивация участников на протяжении всего проекта.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endParaRPr lang="ru-RU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pic>
        <p:nvPicPr>
          <p:cNvPr id="17" name="Picture 14" descr="http://ts4.mm.bing.net/th?id=H.4991891344918247&amp;w=198&amp;h=148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9844" y="4505740"/>
            <a:ext cx="1885950" cy="1504121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Текст 2"/>
          <p:cNvSpPr>
            <a:spLocks noGrp="1"/>
          </p:cNvSpPr>
          <p:nvPr>
            <p:ph type="body" idx="1"/>
          </p:nvPr>
        </p:nvSpPr>
        <p:spPr>
          <a:xfrm>
            <a:off x="3457221" y="257843"/>
            <a:ext cx="8382001" cy="490046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2800" b="1" dirty="0" smtClean="0">
                <a:solidFill>
                  <a:srgbClr val="953735"/>
                </a:solidFill>
                <a:latin typeface="Calibri"/>
                <a:cs typeface="Calibri"/>
              </a:rPr>
              <a:t>Элитный Спецназ Продаж</a:t>
            </a:r>
          </a:p>
        </p:txBody>
      </p:sp>
    </p:spTree>
    <p:extLst>
      <p:ext uri="{BB962C8B-B14F-4D97-AF65-F5344CB8AC3E}">
        <p14:creationId xmlns:p14="http://schemas.microsoft.com/office/powerpoint/2010/main" xmlns="" val="23027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10656" y="172956"/>
            <a:ext cx="8145015" cy="53625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dirty="0">
                <a:solidFill>
                  <a:schemeClr val="accent1"/>
                </a:solidFill>
                <a:latin typeface="Calibri"/>
                <a:cs typeface="Calibri"/>
              </a:rPr>
              <a:t>Коучинги в «полях»</a:t>
            </a:r>
            <a:endParaRPr lang="ru-RU" sz="2400" dirty="0" smtClean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4" name="Название 3"/>
          <p:cNvSpPr>
            <a:spLocks noGrp="1"/>
          </p:cNvSpPr>
          <p:nvPr>
            <p:ph type="title"/>
          </p:nvPr>
        </p:nvSpPr>
        <p:spPr>
          <a:xfrm>
            <a:off x="281459" y="895535"/>
            <a:ext cx="2947482" cy="1330417"/>
          </a:xfrm>
        </p:spPr>
        <p:txBody>
          <a:bodyPr/>
          <a:lstStyle/>
          <a:p>
            <a:r>
              <a:rPr lang="ru-RU" dirty="0" smtClean="0"/>
              <a:t>Черный пояс</a:t>
            </a:r>
            <a:endParaRPr lang="ru-RU" dirty="0"/>
          </a:p>
        </p:txBody>
      </p:sp>
      <p:sp>
        <p:nvSpPr>
          <p:cNvPr id="12" name="Объект 4"/>
          <p:cNvSpPr>
            <a:spLocks noGrp="1"/>
          </p:cNvSpPr>
          <p:nvPr>
            <p:ph idx="1"/>
          </p:nvPr>
        </p:nvSpPr>
        <p:spPr>
          <a:xfrm>
            <a:off x="3583905" y="818445"/>
            <a:ext cx="8231722" cy="5274384"/>
          </a:xfrm>
        </p:spPr>
        <p:txBody>
          <a:bodyPr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ru-RU" sz="1600" dirty="0">
                <a:solidFill>
                  <a:srgbClr val="4F81BD"/>
                </a:solidFill>
                <a:latin typeface="Calibri"/>
                <a:cs typeface="Calibri"/>
              </a:rPr>
              <a:t>Цель: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/>
              <a:buChar char="•"/>
            </a:pPr>
            <a:r>
              <a:rPr lang="ru-RU" sz="1600" b="0" dirty="0" smtClean="0">
                <a:solidFill>
                  <a:srgbClr val="4F81BD"/>
                </a:solidFill>
                <a:latin typeface="Calibri"/>
                <a:cs typeface="Calibri"/>
              </a:rPr>
              <a:t>Передача </a:t>
            </a:r>
            <a:r>
              <a:rPr lang="ru-RU" sz="1600" b="0" dirty="0">
                <a:solidFill>
                  <a:srgbClr val="4F81BD"/>
                </a:solidFill>
                <a:latin typeface="Calibri"/>
                <a:cs typeface="Calibri"/>
              </a:rPr>
              <a:t>и внедрение </a:t>
            </a:r>
            <a:r>
              <a:rPr lang="ru-RU" sz="1600" b="0" dirty="0" err="1">
                <a:solidFill>
                  <a:srgbClr val="4F81BD"/>
                </a:solidFill>
                <a:latin typeface="Calibri"/>
                <a:cs typeface="Calibri"/>
              </a:rPr>
              <a:t>коучингового</a:t>
            </a:r>
            <a:r>
              <a:rPr lang="ru-RU" sz="1600" b="0" dirty="0">
                <a:solidFill>
                  <a:srgbClr val="4F81BD"/>
                </a:solidFill>
                <a:latin typeface="Calibri"/>
                <a:cs typeface="Calibri"/>
              </a:rPr>
              <a:t> подхода в управлении для обеспечения высокой эффективности сотрудников; помощь участникам по достижению высоких результатов </a:t>
            </a:r>
            <a:r>
              <a:rPr lang="ru-RU" sz="1600" b="0" dirty="0" smtClean="0">
                <a:solidFill>
                  <a:srgbClr val="4F81BD"/>
                </a:solidFill>
                <a:latin typeface="Calibri"/>
                <a:cs typeface="Calibri"/>
              </a:rPr>
              <a:t>продаж</a:t>
            </a:r>
            <a:endParaRPr lang="ru-RU" sz="1600" dirty="0">
              <a:solidFill>
                <a:srgbClr val="4F81BD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ru-RU" sz="1600" dirty="0">
                <a:solidFill>
                  <a:srgbClr val="4F81BD"/>
                </a:solidFill>
                <a:latin typeface="Calibri"/>
                <a:cs typeface="Calibri"/>
              </a:rPr>
              <a:t>Процесс: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b="0" dirty="0" smtClean="0">
                <a:solidFill>
                  <a:srgbClr val="4F81BD"/>
                </a:solidFill>
                <a:latin typeface="Calibri"/>
                <a:cs typeface="Calibri"/>
              </a:rPr>
              <a:t>Руководитель </a:t>
            </a:r>
            <a:r>
              <a:rPr lang="ru-RU" sz="1600" b="0" dirty="0">
                <a:solidFill>
                  <a:srgbClr val="4F81BD"/>
                </a:solidFill>
                <a:latin typeface="Calibri"/>
                <a:cs typeface="Calibri"/>
              </a:rPr>
              <a:t>проводит обучение сотрудника с целью развития навыков продаж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b="0" dirty="0" smtClean="0">
                <a:solidFill>
                  <a:srgbClr val="4F81BD"/>
                </a:solidFill>
                <a:latin typeface="Calibri"/>
                <a:cs typeface="Calibri"/>
              </a:rPr>
              <a:t>Тренер </a:t>
            </a:r>
            <a:r>
              <a:rPr lang="ru-RU" sz="1600" b="0" dirty="0">
                <a:solidFill>
                  <a:srgbClr val="4F81BD"/>
                </a:solidFill>
                <a:latin typeface="Calibri"/>
                <a:cs typeface="Calibri"/>
              </a:rPr>
              <a:t>проводит коучинг руководителей с целью развития навыков наставничества и </a:t>
            </a:r>
            <a:r>
              <a:rPr lang="ru-RU" sz="1600" b="0" dirty="0" err="1">
                <a:solidFill>
                  <a:srgbClr val="4F81BD"/>
                </a:solidFill>
                <a:latin typeface="Calibri"/>
                <a:cs typeface="Calibri"/>
              </a:rPr>
              <a:t>коучинга</a:t>
            </a:r>
            <a:r>
              <a:rPr lang="ru-RU" sz="1600" b="0" dirty="0">
                <a:solidFill>
                  <a:srgbClr val="4F81BD"/>
                </a:solidFill>
                <a:latin typeface="Calibri"/>
                <a:cs typeface="Calibri"/>
              </a:rPr>
              <a:t> подчиненных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b="0" dirty="0" smtClean="0">
                <a:solidFill>
                  <a:srgbClr val="4F81BD"/>
                </a:solidFill>
                <a:latin typeface="Calibri"/>
                <a:cs typeface="Calibri"/>
              </a:rPr>
              <a:t>Вначале </a:t>
            </a:r>
            <a:r>
              <a:rPr lang="ru-RU" sz="1600" b="0" dirty="0">
                <a:solidFill>
                  <a:srgbClr val="4F81BD"/>
                </a:solidFill>
                <a:latin typeface="Calibri"/>
                <a:cs typeface="Calibri"/>
              </a:rPr>
              <a:t>дня тренер проводит короткую подготовительную </a:t>
            </a:r>
            <a:r>
              <a:rPr lang="ru-RU" sz="1600" b="0" dirty="0" err="1">
                <a:solidFill>
                  <a:srgbClr val="4F81BD"/>
                </a:solidFill>
                <a:latin typeface="Calibri"/>
                <a:cs typeface="Calibri"/>
              </a:rPr>
              <a:t>коучинговую</a:t>
            </a:r>
            <a:r>
              <a:rPr lang="ru-RU" sz="1600" b="0" dirty="0">
                <a:solidFill>
                  <a:srgbClr val="4F81BD"/>
                </a:solidFill>
                <a:latin typeface="Calibri"/>
                <a:cs typeface="Calibri"/>
              </a:rPr>
              <a:t> сессию с руководителем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b="0" dirty="0" smtClean="0">
                <a:solidFill>
                  <a:srgbClr val="4F81BD"/>
                </a:solidFill>
                <a:latin typeface="Calibri"/>
                <a:cs typeface="Calibri"/>
              </a:rPr>
              <a:t>В </a:t>
            </a:r>
            <a:r>
              <a:rPr lang="ru-RU" sz="1600" b="0" dirty="0">
                <a:solidFill>
                  <a:srgbClr val="4F81BD"/>
                </a:solidFill>
                <a:latin typeface="Calibri"/>
                <a:cs typeface="Calibri"/>
              </a:rPr>
              <a:t>конце дня, после завершения обучения сотрудника, тренер проводит финальную </a:t>
            </a:r>
            <a:r>
              <a:rPr lang="ru-RU" sz="1600" b="0" dirty="0" err="1">
                <a:solidFill>
                  <a:srgbClr val="4F81BD"/>
                </a:solidFill>
                <a:latin typeface="Calibri"/>
                <a:cs typeface="Calibri"/>
              </a:rPr>
              <a:t>коучинговую</a:t>
            </a:r>
            <a:r>
              <a:rPr lang="ru-RU" sz="1600" b="0" dirty="0">
                <a:solidFill>
                  <a:srgbClr val="4F81BD"/>
                </a:solidFill>
                <a:latin typeface="Calibri"/>
                <a:cs typeface="Calibri"/>
              </a:rPr>
              <a:t> сессию с целью анализа результатов и формирования плана дальнейшего развития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ru-RU" sz="1600" dirty="0" smtClean="0">
                <a:solidFill>
                  <a:srgbClr val="4F81BD"/>
                </a:solidFill>
                <a:latin typeface="Calibri"/>
                <a:cs typeface="Calibri"/>
              </a:rPr>
              <a:t>Результат</a:t>
            </a:r>
            <a:r>
              <a:rPr lang="ru-RU" sz="1600" dirty="0">
                <a:solidFill>
                  <a:srgbClr val="4F81BD"/>
                </a:solidFill>
                <a:latin typeface="Calibri"/>
                <a:cs typeface="Calibri"/>
              </a:rPr>
              <a:t>: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b="0" dirty="0" smtClean="0">
                <a:solidFill>
                  <a:srgbClr val="4F81BD"/>
                </a:solidFill>
                <a:latin typeface="Calibri"/>
                <a:cs typeface="Calibri"/>
              </a:rPr>
              <a:t>Готовность </a:t>
            </a:r>
            <a:r>
              <a:rPr lang="ru-RU" sz="1600" b="0" dirty="0">
                <a:solidFill>
                  <a:srgbClr val="4F81BD"/>
                </a:solidFill>
                <a:latin typeface="Calibri"/>
                <a:cs typeface="Calibri"/>
              </a:rPr>
              <a:t>руководителей обеспечить ежедневный рост эффективности своих сотрудников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ru-RU" sz="1600" dirty="0">
              <a:solidFill>
                <a:srgbClr val="4F81BD"/>
              </a:solidFill>
              <a:latin typeface="Calibri"/>
              <a:cs typeface="Calibri"/>
            </a:endParaRPr>
          </a:p>
        </p:txBody>
      </p:sp>
      <p:pic>
        <p:nvPicPr>
          <p:cNvPr id="2" name="Изображение 1" descr="1-ob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000" y="3239045"/>
            <a:ext cx="3125721" cy="161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235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80800" y="279902"/>
            <a:ext cx="8145015" cy="536257"/>
          </a:xfrm>
        </p:spPr>
        <p:txBody>
          <a:bodyPr>
            <a:noAutofit/>
          </a:bodyPr>
          <a:lstStyle/>
          <a:p>
            <a:pPr algn="ctr">
              <a:lnSpc>
                <a:spcPct val="110000"/>
              </a:lnSpc>
            </a:pPr>
            <a:r>
              <a:rPr lang="ru-RU" sz="2400" dirty="0">
                <a:solidFill>
                  <a:schemeClr val="accent1"/>
                </a:solidFill>
                <a:latin typeface="Calibri"/>
                <a:cs typeface="Calibri"/>
              </a:rPr>
              <a:t>Технологии командной работы – </a:t>
            </a:r>
            <a:endParaRPr lang="ru-RU" sz="2400" dirty="0" smtClean="0">
              <a:solidFill>
                <a:schemeClr val="accent1"/>
              </a:solidFill>
              <a:latin typeface="Calibri"/>
              <a:cs typeface="Calibri"/>
            </a:endParaRPr>
          </a:p>
          <a:p>
            <a:pPr algn="ctr">
              <a:lnSpc>
                <a:spcPct val="110000"/>
              </a:lnSpc>
            </a:pPr>
            <a:r>
              <a:rPr lang="ru-RU" sz="2400" dirty="0" smtClean="0">
                <a:solidFill>
                  <a:schemeClr val="accent1"/>
                </a:solidFill>
                <a:latin typeface="Calibri"/>
                <a:cs typeface="Calibri"/>
              </a:rPr>
              <a:t>ежедневный </a:t>
            </a:r>
            <a:r>
              <a:rPr lang="ru-RU" sz="2400" dirty="0">
                <a:solidFill>
                  <a:schemeClr val="accent1"/>
                </a:solidFill>
                <a:latin typeface="Calibri"/>
                <a:cs typeface="Calibri"/>
              </a:rPr>
              <a:t>анализ результатов и обратная связь</a:t>
            </a:r>
            <a:endParaRPr lang="ru-RU" sz="2400" dirty="0" smtClean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4" name="Название 3"/>
          <p:cNvSpPr>
            <a:spLocks noGrp="1"/>
          </p:cNvSpPr>
          <p:nvPr>
            <p:ph type="title"/>
          </p:nvPr>
        </p:nvSpPr>
        <p:spPr>
          <a:xfrm>
            <a:off x="281459" y="895535"/>
            <a:ext cx="2947482" cy="1330417"/>
          </a:xfrm>
        </p:spPr>
        <p:txBody>
          <a:bodyPr/>
          <a:lstStyle/>
          <a:p>
            <a:r>
              <a:rPr lang="ru-RU" dirty="0" smtClean="0"/>
              <a:t>Черный пояс</a:t>
            </a:r>
            <a:endParaRPr lang="ru-RU" dirty="0"/>
          </a:p>
        </p:txBody>
      </p:sp>
      <p:sp>
        <p:nvSpPr>
          <p:cNvPr id="12" name="Объект 4"/>
          <p:cNvSpPr>
            <a:spLocks noGrp="1"/>
          </p:cNvSpPr>
          <p:nvPr>
            <p:ph idx="1"/>
          </p:nvPr>
        </p:nvSpPr>
        <p:spPr>
          <a:xfrm>
            <a:off x="3583905" y="945444"/>
            <a:ext cx="8231722" cy="5147385"/>
          </a:xfrm>
        </p:spPr>
        <p:txBody>
          <a:bodyPr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ru-RU" sz="1600" dirty="0">
                <a:solidFill>
                  <a:srgbClr val="4F81BD"/>
                </a:solidFill>
                <a:latin typeface="Calibri"/>
                <a:cs typeface="Calibri"/>
              </a:rPr>
              <a:t>Цель: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b="0" dirty="0" smtClean="0">
                <a:solidFill>
                  <a:srgbClr val="4F81BD"/>
                </a:solidFill>
                <a:latin typeface="Calibri"/>
                <a:cs typeface="Calibri"/>
              </a:rPr>
              <a:t>Повышение </a:t>
            </a:r>
            <a:r>
              <a:rPr lang="ru-RU" sz="1600" b="0" dirty="0">
                <a:solidFill>
                  <a:srgbClr val="4F81BD"/>
                </a:solidFill>
                <a:latin typeface="Calibri"/>
                <a:cs typeface="Calibri"/>
              </a:rPr>
              <a:t>сплоченности руководителей и их нацеленности на достижение максимальных результатов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ru-RU" sz="1600" dirty="0" smtClean="0">
                <a:solidFill>
                  <a:srgbClr val="4F81BD"/>
                </a:solidFill>
                <a:latin typeface="Calibri"/>
                <a:cs typeface="Calibri"/>
              </a:rPr>
              <a:t>Процесс</a:t>
            </a:r>
            <a:r>
              <a:rPr lang="ru-RU" sz="1600" dirty="0">
                <a:solidFill>
                  <a:srgbClr val="4F81BD"/>
                </a:solidFill>
                <a:latin typeface="Calibri"/>
                <a:cs typeface="Calibri"/>
              </a:rPr>
              <a:t>: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b="0" dirty="0" smtClean="0">
                <a:solidFill>
                  <a:srgbClr val="4F81BD"/>
                </a:solidFill>
                <a:latin typeface="Calibri"/>
                <a:cs typeface="Calibri"/>
              </a:rPr>
              <a:t>Каждый </a:t>
            </a:r>
            <a:r>
              <a:rPr lang="ru-RU" sz="1600" b="0" dirty="0">
                <a:solidFill>
                  <a:srgbClr val="4F81BD"/>
                </a:solidFill>
                <a:latin typeface="Calibri"/>
                <a:cs typeface="Calibri"/>
              </a:rPr>
              <a:t>день проходят командные сессии, на которых руководители подводят итоги работы своей команды и презентуют результаты 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b="0" dirty="0" smtClean="0">
                <a:solidFill>
                  <a:srgbClr val="4F81BD"/>
                </a:solidFill>
                <a:latin typeface="Calibri"/>
                <a:cs typeface="Calibri"/>
              </a:rPr>
              <a:t>Руководители </a:t>
            </a:r>
            <a:r>
              <a:rPr lang="ru-RU" sz="1600" b="0" dirty="0">
                <a:solidFill>
                  <a:srgbClr val="4F81BD"/>
                </a:solidFill>
                <a:latin typeface="Calibri"/>
                <a:cs typeface="Calibri"/>
              </a:rPr>
              <a:t>и тренеры поздравляют всех сотрудников с достигнутыми результатами и позитивно завершают рабочий день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b="0" dirty="0" smtClean="0">
                <a:solidFill>
                  <a:srgbClr val="4F81BD"/>
                </a:solidFill>
                <a:latin typeface="Calibri"/>
                <a:cs typeface="Calibri"/>
              </a:rPr>
              <a:t>Тренеры </a:t>
            </a:r>
            <a:r>
              <a:rPr lang="ru-RU" sz="1600" b="0" dirty="0">
                <a:solidFill>
                  <a:srgbClr val="4F81BD"/>
                </a:solidFill>
                <a:latin typeface="Calibri"/>
                <a:cs typeface="Calibri"/>
              </a:rPr>
              <a:t>проводят групповую </a:t>
            </a:r>
            <a:r>
              <a:rPr lang="ru-RU" sz="1600" b="0" dirty="0" err="1">
                <a:solidFill>
                  <a:srgbClr val="4F81BD"/>
                </a:solidFill>
                <a:latin typeface="Calibri"/>
                <a:cs typeface="Calibri"/>
              </a:rPr>
              <a:t>коучинговую</a:t>
            </a:r>
            <a:r>
              <a:rPr lang="ru-RU" sz="1600" b="0" dirty="0">
                <a:solidFill>
                  <a:srgbClr val="4F81BD"/>
                </a:solidFill>
                <a:latin typeface="Calibri"/>
                <a:cs typeface="Calibri"/>
              </a:rPr>
              <a:t> сессию с руководителями, где определяют зоны дальнейшего роста. Тренеры и менеджеры озвучивают свою обратную связь, выделяют сильные стороны руководителя и зоны роста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ru-RU" sz="1600" dirty="0" smtClean="0">
                <a:solidFill>
                  <a:srgbClr val="4F81BD"/>
                </a:solidFill>
                <a:latin typeface="Calibri"/>
                <a:cs typeface="Calibri"/>
              </a:rPr>
              <a:t>Результат</a:t>
            </a:r>
            <a:r>
              <a:rPr lang="ru-RU" sz="1600" dirty="0">
                <a:solidFill>
                  <a:srgbClr val="4F81BD"/>
                </a:solidFill>
                <a:latin typeface="Calibri"/>
                <a:cs typeface="Calibri"/>
              </a:rPr>
              <a:t>: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b="0" dirty="0" smtClean="0">
                <a:solidFill>
                  <a:srgbClr val="4F81BD"/>
                </a:solidFill>
                <a:latin typeface="Calibri"/>
                <a:cs typeface="Calibri"/>
              </a:rPr>
              <a:t>Фокусировка </a:t>
            </a:r>
            <a:r>
              <a:rPr lang="ru-RU" sz="1600" b="0" dirty="0">
                <a:solidFill>
                  <a:srgbClr val="4F81BD"/>
                </a:solidFill>
                <a:latin typeface="Calibri"/>
                <a:cs typeface="Calibri"/>
              </a:rPr>
              <a:t>всех руководителей на достижение максимальных результатов через слаженную командную работу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b="0" dirty="0" smtClean="0">
                <a:solidFill>
                  <a:srgbClr val="4F81BD"/>
                </a:solidFill>
                <a:latin typeface="Calibri"/>
                <a:cs typeface="Calibri"/>
              </a:rPr>
              <a:t>Вовлеченность </a:t>
            </a:r>
            <a:r>
              <a:rPr lang="ru-RU" sz="1600" b="0" dirty="0">
                <a:solidFill>
                  <a:srgbClr val="4F81BD"/>
                </a:solidFill>
                <a:latin typeface="Calibri"/>
                <a:cs typeface="Calibri"/>
              </a:rPr>
              <a:t>и энтузиазм участников каждый день мотивационной программы</a:t>
            </a:r>
          </a:p>
          <a:p>
            <a:pPr>
              <a:spcBef>
                <a:spcPts val="1200"/>
              </a:spcBef>
            </a:pPr>
            <a:endParaRPr lang="ru-RU" sz="1600" dirty="0">
              <a:solidFill>
                <a:srgbClr val="4F81BD"/>
              </a:solidFill>
              <a:latin typeface="Calibri"/>
              <a:cs typeface="Calibri"/>
            </a:endParaRPr>
          </a:p>
        </p:txBody>
      </p:sp>
      <p:pic>
        <p:nvPicPr>
          <p:cNvPr id="2" name="Изображение 1" descr="1-ob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000" y="3239045"/>
            <a:ext cx="3125721" cy="161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114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17800" y="0"/>
            <a:ext cx="8145015" cy="793358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sz="2300" dirty="0" smtClean="0">
                <a:solidFill>
                  <a:schemeClr val="accent1"/>
                </a:solidFill>
                <a:latin typeface="Calibri"/>
                <a:cs typeface="Calibri"/>
              </a:rPr>
              <a:t>Мотивационное </a:t>
            </a:r>
            <a:r>
              <a:rPr lang="ru-RU" sz="2300" dirty="0">
                <a:solidFill>
                  <a:schemeClr val="accent1"/>
                </a:solidFill>
                <a:latin typeface="Calibri"/>
                <a:cs typeface="Calibri"/>
              </a:rPr>
              <a:t>завершение проекта – </a:t>
            </a:r>
            <a:endParaRPr lang="ru-RU" sz="2300" dirty="0" smtClean="0">
              <a:solidFill>
                <a:schemeClr val="accent1"/>
              </a:solidFill>
              <a:latin typeface="Calibri"/>
              <a:cs typeface="Calibri"/>
            </a:endParaRPr>
          </a:p>
          <a:p>
            <a:pPr algn="ctr">
              <a:lnSpc>
                <a:spcPct val="120000"/>
              </a:lnSpc>
            </a:pPr>
            <a:r>
              <a:rPr lang="ru-RU" sz="2300" dirty="0" smtClean="0">
                <a:solidFill>
                  <a:schemeClr val="accent1"/>
                </a:solidFill>
                <a:latin typeface="Calibri"/>
                <a:cs typeface="Calibri"/>
              </a:rPr>
              <a:t>«</a:t>
            </a:r>
            <a:r>
              <a:rPr lang="ru-RU" sz="2300" dirty="0">
                <a:solidFill>
                  <a:schemeClr val="accent1"/>
                </a:solidFill>
                <a:latin typeface="Calibri"/>
                <a:cs typeface="Calibri"/>
              </a:rPr>
              <a:t>Зажги свою звезду!»</a:t>
            </a:r>
            <a:endParaRPr lang="ru-RU" sz="2300" dirty="0" smtClean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12" name="Объект 4"/>
          <p:cNvSpPr>
            <a:spLocks noGrp="1"/>
          </p:cNvSpPr>
          <p:nvPr>
            <p:ph idx="1"/>
          </p:nvPr>
        </p:nvSpPr>
        <p:spPr>
          <a:xfrm>
            <a:off x="3556000" y="860779"/>
            <a:ext cx="8388737" cy="5592552"/>
          </a:xfrm>
        </p:spPr>
        <p:txBody>
          <a:bodyPr anchor="t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ru-RU" sz="1600" dirty="0">
                <a:solidFill>
                  <a:srgbClr val="4F81BD"/>
                </a:solidFill>
                <a:latin typeface="Calibri"/>
                <a:cs typeface="Calibri"/>
              </a:rPr>
              <a:t>Цель:</a:t>
            </a:r>
          </a:p>
          <a:p>
            <a:pPr>
              <a:spcBef>
                <a:spcPts val="600"/>
              </a:spcBef>
            </a:pPr>
            <a:r>
              <a:rPr lang="ru-RU" sz="1600" b="0" dirty="0">
                <a:solidFill>
                  <a:srgbClr val="4F81BD"/>
                </a:solidFill>
                <a:latin typeface="Calibri"/>
                <a:cs typeface="Calibri"/>
              </a:rPr>
              <a:t>Подведение итогов проекта и мотивация участников на дальнейший профессиональный </a:t>
            </a:r>
            <a:r>
              <a:rPr lang="ru-RU" sz="1600" b="0" dirty="0" smtClean="0">
                <a:solidFill>
                  <a:srgbClr val="4F81BD"/>
                </a:solidFill>
                <a:latin typeface="Calibri"/>
                <a:cs typeface="Calibri"/>
              </a:rPr>
              <a:t>рост</a:t>
            </a:r>
          </a:p>
          <a:p>
            <a:pPr>
              <a:spcBef>
                <a:spcPts val="600"/>
              </a:spcBef>
            </a:pPr>
            <a:endParaRPr lang="ru-RU" sz="1600" b="0" dirty="0">
              <a:solidFill>
                <a:srgbClr val="4F81BD"/>
              </a:solidFill>
              <a:latin typeface="Calibri"/>
              <a:cs typeface="Calibri"/>
            </a:endParaRPr>
          </a:p>
          <a:p>
            <a:pPr>
              <a:spcBef>
                <a:spcPts val="600"/>
              </a:spcBef>
            </a:pPr>
            <a:r>
              <a:rPr lang="ru-RU" sz="1600" dirty="0">
                <a:solidFill>
                  <a:srgbClr val="4F81BD"/>
                </a:solidFill>
                <a:latin typeface="Calibri"/>
                <a:cs typeface="Calibri"/>
              </a:rPr>
              <a:t>Процесс: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b="0" dirty="0" smtClean="0">
                <a:solidFill>
                  <a:srgbClr val="4F81BD"/>
                </a:solidFill>
                <a:latin typeface="Calibri"/>
                <a:cs typeface="Calibri"/>
              </a:rPr>
              <a:t>Руководство </a:t>
            </a:r>
            <a:r>
              <a:rPr lang="ru-RU" sz="1600" b="0" dirty="0">
                <a:solidFill>
                  <a:srgbClr val="4F81BD"/>
                </a:solidFill>
                <a:latin typeface="Calibri"/>
                <a:cs typeface="Calibri"/>
              </a:rPr>
              <a:t>компании подводит итоги проекта, озвучивает наиболее яркие и большие достижения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b="0" dirty="0" smtClean="0">
                <a:solidFill>
                  <a:srgbClr val="4F81BD"/>
                </a:solidFill>
                <a:latin typeface="Calibri"/>
                <a:cs typeface="Calibri"/>
              </a:rPr>
              <a:t>Тренеры </a:t>
            </a:r>
            <a:r>
              <a:rPr lang="ru-RU" sz="1600" b="0" dirty="0">
                <a:solidFill>
                  <a:srgbClr val="4F81BD"/>
                </a:solidFill>
                <a:latin typeface="Calibri"/>
                <a:cs typeface="Calibri"/>
              </a:rPr>
              <a:t>дают объективный анализ достигнутых результатов и зон дальнейшего роста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b="0" dirty="0" smtClean="0">
                <a:solidFill>
                  <a:srgbClr val="4F81BD"/>
                </a:solidFill>
                <a:latin typeface="Calibri"/>
                <a:cs typeface="Calibri"/>
              </a:rPr>
              <a:t>Участники </a:t>
            </a:r>
            <a:r>
              <a:rPr lang="ru-RU" sz="1600" b="0" dirty="0">
                <a:solidFill>
                  <a:srgbClr val="4F81BD"/>
                </a:solidFill>
                <a:latin typeface="Calibri"/>
                <a:cs typeface="Calibri"/>
              </a:rPr>
              <a:t>делятся своими впечатлениями и успехами по итогам проекта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b="0" dirty="0" smtClean="0">
                <a:solidFill>
                  <a:srgbClr val="4F81BD"/>
                </a:solidFill>
                <a:latin typeface="Calibri"/>
                <a:cs typeface="Calibri"/>
              </a:rPr>
              <a:t>Участники </a:t>
            </a:r>
            <a:r>
              <a:rPr lang="ru-RU" sz="1600" b="0" dirty="0">
                <a:solidFill>
                  <a:srgbClr val="4F81BD"/>
                </a:solidFill>
                <a:latin typeface="Calibri"/>
                <a:cs typeface="Calibri"/>
              </a:rPr>
              <a:t>в командах готовят и презентуют свой фильм: «До и после проекта», в котором демонстрируют «правильный» и «неправильный» подход в продажах – яркая, мотивационная точка проекта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b="0" dirty="0" smtClean="0">
                <a:solidFill>
                  <a:srgbClr val="4F81BD"/>
                </a:solidFill>
                <a:latin typeface="Calibri"/>
                <a:cs typeface="Calibri"/>
              </a:rPr>
              <a:t>Определяются </a:t>
            </a:r>
            <a:r>
              <a:rPr lang="ru-RU" sz="1600" b="0" dirty="0">
                <a:solidFill>
                  <a:srgbClr val="4F81BD"/>
                </a:solidFill>
                <a:latin typeface="Calibri"/>
                <a:cs typeface="Calibri"/>
              </a:rPr>
              <a:t>и награждаются победители соревновательной программы. Они получают ценные призы</a:t>
            </a:r>
          </a:p>
          <a:p>
            <a:pPr>
              <a:spcBef>
                <a:spcPts val="600"/>
              </a:spcBef>
            </a:pPr>
            <a:endParaRPr lang="ru-RU" sz="1600" dirty="0" smtClean="0">
              <a:solidFill>
                <a:srgbClr val="4F81BD"/>
              </a:solidFill>
              <a:latin typeface="Calibri"/>
              <a:cs typeface="Calibri"/>
            </a:endParaRPr>
          </a:p>
          <a:p>
            <a:pPr>
              <a:spcBef>
                <a:spcPts val="600"/>
              </a:spcBef>
            </a:pPr>
            <a:r>
              <a:rPr lang="ru-RU" sz="1600" dirty="0" smtClean="0">
                <a:solidFill>
                  <a:srgbClr val="4F81BD"/>
                </a:solidFill>
                <a:latin typeface="Calibri"/>
                <a:cs typeface="Calibri"/>
              </a:rPr>
              <a:t>Результат</a:t>
            </a:r>
            <a:r>
              <a:rPr lang="ru-RU" sz="1600" dirty="0">
                <a:solidFill>
                  <a:srgbClr val="4F81BD"/>
                </a:solidFill>
                <a:latin typeface="Calibri"/>
                <a:cs typeface="Calibri"/>
              </a:rPr>
              <a:t>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b="0" dirty="0" smtClean="0">
                <a:solidFill>
                  <a:srgbClr val="4F81BD"/>
                </a:solidFill>
                <a:latin typeface="Calibri"/>
                <a:cs typeface="Calibri"/>
              </a:rPr>
              <a:t>Логическое </a:t>
            </a:r>
            <a:r>
              <a:rPr lang="ru-RU" sz="1600" b="0" dirty="0">
                <a:solidFill>
                  <a:srgbClr val="4F81BD"/>
                </a:solidFill>
                <a:latin typeface="Calibri"/>
                <a:cs typeface="Calibri"/>
              </a:rPr>
              <a:t>завершение установочного проекта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b="0" dirty="0" smtClean="0">
                <a:solidFill>
                  <a:srgbClr val="4F81BD"/>
                </a:solidFill>
                <a:latin typeface="Calibri"/>
                <a:cs typeface="Calibri"/>
              </a:rPr>
              <a:t>Подведение </a:t>
            </a:r>
            <a:r>
              <a:rPr lang="ru-RU" sz="1600" b="0" dirty="0">
                <a:solidFill>
                  <a:srgbClr val="4F81BD"/>
                </a:solidFill>
                <a:latin typeface="Calibri"/>
                <a:cs typeface="Calibri"/>
              </a:rPr>
              <a:t>итогов проекта, его финансового результата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b="0" dirty="0" smtClean="0">
                <a:solidFill>
                  <a:srgbClr val="4F81BD"/>
                </a:solidFill>
                <a:latin typeface="Calibri"/>
                <a:cs typeface="Calibri"/>
              </a:rPr>
              <a:t>Воодушевление </a:t>
            </a:r>
            <a:r>
              <a:rPr lang="ru-RU" sz="1600" b="0" dirty="0">
                <a:solidFill>
                  <a:srgbClr val="4F81BD"/>
                </a:solidFill>
                <a:latin typeface="Calibri"/>
                <a:cs typeface="Calibri"/>
              </a:rPr>
              <a:t>и сильнейшая мотивация для участников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b="0" dirty="0" smtClean="0">
                <a:solidFill>
                  <a:srgbClr val="4F81BD"/>
                </a:solidFill>
                <a:latin typeface="Calibri"/>
                <a:cs typeface="Calibri"/>
              </a:rPr>
              <a:t>Формирование </a:t>
            </a:r>
            <a:r>
              <a:rPr lang="ru-RU" sz="1600" b="0" dirty="0">
                <a:solidFill>
                  <a:srgbClr val="4F81BD"/>
                </a:solidFill>
                <a:latin typeface="Calibri"/>
                <a:cs typeface="Calibri"/>
              </a:rPr>
              <a:t>яркого положительного образа по итогам </a:t>
            </a:r>
            <a:r>
              <a:rPr lang="ru-RU" sz="1600" b="0" dirty="0" smtClean="0">
                <a:solidFill>
                  <a:srgbClr val="4F81BD"/>
                </a:solidFill>
                <a:latin typeface="Calibri"/>
                <a:cs typeface="Calibri"/>
              </a:rPr>
              <a:t>проекта</a:t>
            </a:r>
          </a:p>
          <a:p>
            <a:pPr>
              <a:spcBef>
                <a:spcPts val="600"/>
              </a:spcBef>
            </a:pPr>
            <a:endParaRPr lang="ru-RU" sz="1600" dirty="0" smtClean="0">
              <a:solidFill>
                <a:srgbClr val="4F81BD"/>
              </a:solidFill>
              <a:latin typeface="Calibri"/>
              <a:cs typeface="Calibri"/>
            </a:endParaRPr>
          </a:p>
          <a:p>
            <a:endParaRPr lang="ru-RU" sz="1600" dirty="0">
              <a:solidFill>
                <a:srgbClr val="4F81BD"/>
              </a:solidFill>
              <a:latin typeface="Calibri"/>
              <a:cs typeface="Calibri"/>
            </a:endParaRPr>
          </a:p>
        </p:txBody>
      </p:sp>
      <p:sp>
        <p:nvSpPr>
          <p:cNvPr id="7" name="Название 3"/>
          <p:cNvSpPr txBox="1">
            <a:spLocks/>
          </p:cNvSpPr>
          <p:nvPr/>
        </p:nvSpPr>
        <p:spPr>
          <a:xfrm>
            <a:off x="281459" y="895535"/>
            <a:ext cx="2947482" cy="1330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Черный пояс</a:t>
            </a:r>
            <a:endParaRPr lang="ru-RU" dirty="0"/>
          </a:p>
        </p:txBody>
      </p:sp>
      <p:pic>
        <p:nvPicPr>
          <p:cNvPr id="8" name="Изображение 1" descr="1-ob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000" y="3239045"/>
            <a:ext cx="3125721" cy="161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732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44229" y="166749"/>
            <a:ext cx="7859115" cy="544325"/>
          </a:xfrm>
        </p:spPr>
        <p:txBody>
          <a:bodyPr>
            <a:noAutofit/>
          </a:bodyPr>
          <a:lstStyle/>
          <a:p>
            <a:pPr algn="ctr"/>
            <a:r>
              <a:rPr lang="ru-RU" sz="2200" dirty="0" smtClean="0">
                <a:solidFill>
                  <a:schemeClr val="accent1"/>
                </a:solidFill>
                <a:latin typeface="Calibri"/>
                <a:cs typeface="Calibri"/>
              </a:rPr>
              <a:t>Поддерживающие активности и финальная аттестация </a:t>
            </a:r>
            <a:endParaRPr lang="en-US" sz="2200" dirty="0">
              <a:solidFill>
                <a:schemeClr val="accent1"/>
              </a:solidFill>
              <a:latin typeface="Calibri"/>
              <a:cs typeface="Calibri"/>
            </a:endParaRPr>
          </a:p>
          <a:p>
            <a:pPr algn="ctr"/>
            <a:r>
              <a:rPr lang="en-US" sz="2200" dirty="0" smtClean="0">
                <a:solidFill>
                  <a:schemeClr val="accent1"/>
                </a:solidFill>
                <a:latin typeface="Calibri"/>
                <a:cs typeface="Calibri"/>
              </a:rPr>
              <a:t>MARK </a:t>
            </a:r>
            <a:r>
              <a:rPr lang="mr-IN" sz="2200" dirty="0" smtClean="0">
                <a:solidFill>
                  <a:schemeClr val="accent1"/>
                </a:solidFill>
                <a:latin typeface="Calibri"/>
                <a:cs typeface="Calibri"/>
              </a:rPr>
              <a:t>–</a:t>
            </a:r>
            <a:r>
              <a:rPr lang="ru-RU" sz="2200" dirty="0" smtClean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lang="en-US" sz="2200" dirty="0" smtClean="0">
                <a:solidFill>
                  <a:schemeClr val="accent1"/>
                </a:solidFill>
                <a:latin typeface="Calibri"/>
                <a:cs typeface="Calibri"/>
              </a:rPr>
              <a:t>online</a:t>
            </a:r>
            <a:r>
              <a:rPr lang="ru-RU" sz="2200" dirty="0" smtClean="0">
                <a:solidFill>
                  <a:schemeClr val="accent1"/>
                </a:solidFill>
                <a:latin typeface="Calibri"/>
                <a:cs typeface="Calibri"/>
              </a:rPr>
              <a:t> тренажер</a:t>
            </a:r>
          </a:p>
        </p:txBody>
      </p:sp>
      <p:sp>
        <p:nvSpPr>
          <p:cNvPr id="12" name="Объект 4"/>
          <p:cNvSpPr>
            <a:spLocks noGrp="1"/>
          </p:cNvSpPr>
          <p:nvPr>
            <p:ph idx="1"/>
          </p:nvPr>
        </p:nvSpPr>
        <p:spPr>
          <a:xfrm>
            <a:off x="3585411" y="790222"/>
            <a:ext cx="8263839" cy="5756258"/>
          </a:xfrm>
        </p:spPr>
        <p:txBody>
          <a:bodyPr anchor="t" anchorCtr="0"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1800" dirty="0" smtClean="0">
                <a:solidFill>
                  <a:srgbClr val="4F81BD"/>
                </a:solidFill>
                <a:latin typeface="Calibri"/>
                <a:cs typeface="Calibri"/>
              </a:rPr>
              <a:t>Цель</a:t>
            </a:r>
            <a:r>
              <a:rPr lang="en-US" sz="1800" dirty="0" smtClean="0">
                <a:solidFill>
                  <a:srgbClr val="4F81BD"/>
                </a:solidFill>
                <a:latin typeface="Calibri"/>
                <a:cs typeface="Calibri"/>
              </a:rPr>
              <a:t>: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ru-RU" sz="1800" b="0" dirty="0" smtClean="0">
                <a:solidFill>
                  <a:srgbClr val="4F81BD"/>
                </a:solidFill>
                <a:latin typeface="Calibri"/>
                <a:cs typeface="Calibri"/>
              </a:rPr>
              <a:t>Вывести сотрудников на максимально высокую эффективность в продажах 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ru-RU" sz="1800" b="0" dirty="0" smtClean="0">
                <a:solidFill>
                  <a:srgbClr val="4F81BD"/>
                </a:solidFill>
                <a:latin typeface="Calibri"/>
                <a:cs typeface="Calibri"/>
              </a:rPr>
              <a:t>Сформировать у сотрудников мотивацию на дальнейшее профессиональное развитие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US" sz="1800" b="0" dirty="0">
              <a:solidFill>
                <a:srgbClr val="4F81BD"/>
              </a:solidFill>
              <a:latin typeface="Calibri"/>
              <a:cs typeface="Calibri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1800" dirty="0" smtClean="0">
                <a:solidFill>
                  <a:srgbClr val="4F81BD"/>
                </a:solidFill>
                <a:latin typeface="Calibri"/>
                <a:cs typeface="Calibri"/>
              </a:rPr>
              <a:t>Процесс</a:t>
            </a:r>
            <a:r>
              <a:rPr lang="en-US" sz="1800" dirty="0" smtClean="0">
                <a:solidFill>
                  <a:srgbClr val="4F81BD"/>
                </a:solidFill>
                <a:latin typeface="Calibri"/>
                <a:cs typeface="Calibri"/>
              </a:rPr>
              <a:t>:</a:t>
            </a:r>
            <a:endParaRPr lang="ru-RU" sz="1800" dirty="0" smtClean="0">
              <a:solidFill>
                <a:srgbClr val="4F81BD"/>
              </a:solidFill>
              <a:latin typeface="Calibri"/>
              <a:cs typeface="Calibri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ru-RU" sz="1800" b="0" dirty="0" smtClean="0">
                <a:solidFill>
                  <a:srgbClr val="4F81BD"/>
                </a:solidFill>
                <a:latin typeface="Calibri"/>
                <a:cs typeface="Calibri"/>
              </a:rPr>
              <a:t>Персонализированные </a:t>
            </a:r>
            <a:r>
              <a:rPr lang="en-US" sz="1800" b="0" dirty="0" smtClean="0">
                <a:solidFill>
                  <a:srgbClr val="4F81BD"/>
                </a:solidFill>
                <a:latin typeface="Calibri"/>
                <a:cs typeface="Calibri"/>
              </a:rPr>
              <a:t>online </a:t>
            </a:r>
            <a:r>
              <a:rPr lang="ru-RU" sz="1800" b="0" dirty="0" smtClean="0">
                <a:solidFill>
                  <a:srgbClr val="4F81BD"/>
                </a:solidFill>
                <a:latin typeface="Calibri"/>
                <a:cs typeface="Calibri"/>
              </a:rPr>
              <a:t>задания, построенные на зонах развития  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ru-RU" sz="1800" b="0" dirty="0" smtClean="0">
                <a:solidFill>
                  <a:srgbClr val="4F81BD"/>
                </a:solidFill>
                <a:latin typeface="Calibri"/>
                <a:cs typeface="Calibri"/>
              </a:rPr>
              <a:t>Рекомендации по дальнейшему самообразованию, внедрению навыков и знаний</a:t>
            </a:r>
            <a:endParaRPr lang="en-US" sz="1800" b="0" dirty="0" smtClean="0">
              <a:solidFill>
                <a:srgbClr val="4F81BD"/>
              </a:solidFill>
              <a:latin typeface="Calibri"/>
              <a:cs typeface="Calibri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ru-RU" sz="1800" b="0" dirty="0" smtClean="0">
              <a:solidFill>
                <a:srgbClr val="4F81BD"/>
              </a:solidFill>
              <a:latin typeface="Calibri"/>
              <a:cs typeface="Calibri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1800" dirty="0" smtClean="0">
                <a:solidFill>
                  <a:srgbClr val="4F81BD"/>
                </a:solidFill>
                <a:latin typeface="Calibri"/>
                <a:cs typeface="Calibri"/>
              </a:rPr>
              <a:t>Результат</a:t>
            </a:r>
            <a:r>
              <a:rPr lang="en-US" sz="1800" dirty="0" smtClean="0">
                <a:solidFill>
                  <a:srgbClr val="4F81BD"/>
                </a:solidFill>
                <a:latin typeface="Calibri"/>
                <a:cs typeface="Calibri"/>
              </a:rPr>
              <a:t>: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ru-RU" sz="1800" b="0" dirty="0" smtClean="0">
                <a:solidFill>
                  <a:srgbClr val="4F81BD"/>
                </a:solidFill>
                <a:latin typeface="Calibri"/>
                <a:cs typeface="Calibri"/>
              </a:rPr>
              <a:t>Достижение участниками максимально возможных результатов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ru-RU" sz="1800" b="0" dirty="0" smtClean="0">
                <a:solidFill>
                  <a:srgbClr val="4F81BD"/>
                </a:solidFill>
                <a:latin typeface="Calibri"/>
                <a:cs typeface="Calibri"/>
              </a:rPr>
              <a:t>Сформированная мотивация на дальнейшее профессиональное развитие</a:t>
            </a:r>
            <a:endParaRPr lang="en-US" sz="1800" b="0" dirty="0" smtClean="0">
              <a:solidFill>
                <a:srgbClr val="4F81BD"/>
              </a:solidFill>
              <a:latin typeface="Calibri"/>
              <a:cs typeface="Calibri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endParaRPr lang="ru-RU" sz="1800" b="0" dirty="0">
              <a:solidFill>
                <a:srgbClr val="4F81BD"/>
              </a:solidFill>
              <a:latin typeface="Calibri"/>
              <a:cs typeface="Calibri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ru-RU" sz="1800" dirty="0" smtClean="0">
              <a:solidFill>
                <a:srgbClr val="4F81BD"/>
              </a:solidFill>
              <a:latin typeface="Calibri"/>
              <a:cs typeface="Calibri"/>
            </a:endParaRPr>
          </a:p>
          <a:p>
            <a:pPr>
              <a:lnSpc>
                <a:spcPct val="120000"/>
              </a:lnSpc>
            </a:pPr>
            <a:endParaRPr lang="ru-RU" sz="1800" dirty="0">
              <a:solidFill>
                <a:srgbClr val="4F81BD"/>
              </a:solidFill>
              <a:latin typeface="Calibri"/>
              <a:cs typeface="Calibri"/>
            </a:endParaRPr>
          </a:p>
        </p:txBody>
      </p:sp>
      <p:sp>
        <p:nvSpPr>
          <p:cNvPr id="7" name="Название 3"/>
          <p:cNvSpPr>
            <a:spLocks noGrp="1"/>
          </p:cNvSpPr>
          <p:nvPr>
            <p:ph type="title"/>
          </p:nvPr>
        </p:nvSpPr>
        <p:spPr>
          <a:xfrm>
            <a:off x="281459" y="895535"/>
            <a:ext cx="2947482" cy="1330417"/>
          </a:xfrm>
        </p:spPr>
        <p:txBody>
          <a:bodyPr/>
          <a:lstStyle/>
          <a:p>
            <a:r>
              <a:rPr lang="ru-RU" dirty="0" smtClean="0"/>
              <a:t>Черный пояс</a:t>
            </a:r>
            <a:endParaRPr lang="ru-RU" dirty="0"/>
          </a:p>
        </p:txBody>
      </p:sp>
      <p:pic>
        <p:nvPicPr>
          <p:cNvPr id="8" name="Изображение 7" descr="1-ob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000" y="3239045"/>
            <a:ext cx="3125721" cy="161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045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102" y="2733261"/>
            <a:ext cx="2801139" cy="3251487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3200" dirty="0" smtClean="0"/>
              <a:t>Почему это работает?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1600" dirty="0" smtClean="0"/>
              <a:t>«Вопрос  не в том, какие тренинги  уже прошли ваши продавцы, а в том, что из изученного они  применяют на практике»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26556" y="889000"/>
            <a:ext cx="8057444" cy="509574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Эффективность программы достигается благодаря: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4F81BD"/>
                </a:solidFill>
                <a:latin typeface="Calibri"/>
                <a:cs typeface="Calibri"/>
              </a:rPr>
              <a:t>Поддержанию высокой мотивации участников на протяжении всего проекта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dirty="0">
                <a:solidFill>
                  <a:srgbClr val="4F81BD"/>
                </a:solidFill>
                <a:latin typeface="Calibri"/>
                <a:cs typeface="Calibri"/>
              </a:rPr>
              <a:t>Вовлечение руководителей в процесс развития сотрудников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dirty="0">
                <a:solidFill>
                  <a:srgbClr val="4F81BD"/>
                </a:solidFill>
                <a:latin typeface="Calibri"/>
                <a:cs typeface="Calibri"/>
              </a:rPr>
              <a:t>Регулярные сессии обучения на рабочем месте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4F81BD"/>
                </a:solidFill>
                <a:latin typeface="Calibri"/>
                <a:cs typeface="Calibri"/>
              </a:rPr>
              <a:t>Обеспечению применения изученных техник на практике  - еженедельный контроль качества выполнения домашних заданий (домашние задания на основе текущих проектов участников)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4F81BD"/>
                </a:solidFill>
                <a:latin typeface="Calibri"/>
                <a:cs typeface="Calibri"/>
              </a:rPr>
              <a:t>Высокой практической направленности обучения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4F81BD"/>
                </a:solidFill>
                <a:latin typeface="Calibri"/>
                <a:cs typeface="Calibri"/>
              </a:rPr>
              <a:t>Проверенным технологиям продаж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ru-RU" dirty="0">
              <a:solidFill>
                <a:srgbClr val="4F81BD"/>
              </a:solidFill>
              <a:latin typeface="Calibri"/>
              <a:cs typeface="Calibri"/>
            </a:endParaRPr>
          </a:p>
        </p:txBody>
      </p:sp>
      <p:pic>
        <p:nvPicPr>
          <p:cNvPr id="6146" name="Picture 2" descr="http://ts1.mm.bing.net/th?id=H.4741954371453268&amp;w=209&amp;h=147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317" y="864108"/>
            <a:ext cx="2689924" cy="1869153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96000" y="70555"/>
            <a:ext cx="561622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i="1" dirty="0" smtClean="0">
                <a:solidFill>
                  <a:srgbClr val="4F81BD"/>
                </a:solidFill>
                <a:latin typeface="Calibri"/>
                <a:cs typeface="Calibri"/>
              </a:rPr>
              <a:t>Внимание отстающим – вечно в догоняющих, </a:t>
            </a:r>
          </a:p>
          <a:p>
            <a:pPr algn="r"/>
            <a:r>
              <a:rPr lang="ru-RU" sz="1600" b="1" i="1" dirty="0" smtClean="0">
                <a:solidFill>
                  <a:srgbClr val="4F81BD"/>
                </a:solidFill>
                <a:latin typeface="Calibri"/>
                <a:cs typeface="Calibri"/>
              </a:rPr>
              <a:t>внимание лучшим – всегда в лидерах</a:t>
            </a:r>
            <a:endParaRPr lang="ru-RU" sz="1600" i="1" dirty="0">
              <a:solidFill>
                <a:srgbClr val="4F81BD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689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469" y="1039661"/>
            <a:ext cx="2737864" cy="2855934"/>
          </a:xfrm>
        </p:spPr>
        <p:txBody>
          <a:bodyPr>
            <a:normAutofit/>
          </a:bodyPr>
          <a:lstStyle/>
          <a:p>
            <a:pPr algn="ctr"/>
            <a:r>
              <a:rPr lang="ru-RU" sz="2600" dirty="0" smtClean="0">
                <a:latin typeface="Calibri"/>
                <a:cs typeface="Calibri"/>
              </a:rPr>
              <a:t>Как мы НЕ продаем и чему мы НЕ учим*?</a:t>
            </a:r>
            <a:br>
              <a:rPr lang="ru-RU" sz="2600" dirty="0" smtClean="0">
                <a:latin typeface="Calibri"/>
                <a:cs typeface="Calibri"/>
              </a:rPr>
            </a:br>
            <a:r>
              <a:rPr lang="ru-RU" sz="2600" dirty="0">
                <a:latin typeface="Calibri"/>
                <a:cs typeface="Calibri"/>
              </a:rPr>
              <a:t/>
            </a:r>
            <a:br>
              <a:rPr lang="ru-RU" sz="2600" dirty="0">
                <a:latin typeface="Calibri"/>
                <a:cs typeface="Calibri"/>
              </a:rPr>
            </a:br>
            <a:r>
              <a:rPr lang="ru-RU" sz="2600" dirty="0" smtClean="0">
                <a:latin typeface="Calibri"/>
                <a:cs typeface="Calibri"/>
              </a:rPr>
              <a:t>*Мы против манипуляций </a:t>
            </a:r>
            <a:endParaRPr lang="ru-RU" sz="2600" dirty="0">
              <a:latin typeface="Calibri"/>
              <a:cs typeface="Calibri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8384" y="1171222"/>
            <a:ext cx="6361905" cy="4527634"/>
          </a:xfrm>
          <a:effectLst>
            <a:softEdge rad="3175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096000" y="0"/>
            <a:ext cx="568677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i="1" dirty="0" smtClean="0">
                <a:solidFill>
                  <a:schemeClr val="accent1"/>
                </a:solidFill>
                <a:latin typeface="Calibri"/>
                <a:cs typeface="Calibri"/>
              </a:rPr>
              <a:t>Внимание отстающим – вечно в догоняющих, </a:t>
            </a:r>
          </a:p>
          <a:p>
            <a:pPr algn="r"/>
            <a:r>
              <a:rPr lang="ru-RU" sz="1600" b="1" i="1" dirty="0" smtClean="0">
                <a:solidFill>
                  <a:schemeClr val="accent1"/>
                </a:solidFill>
                <a:latin typeface="Calibri"/>
                <a:cs typeface="Calibri"/>
              </a:rPr>
              <a:t>внимание лучшим – всегда в лидерах</a:t>
            </a:r>
            <a:endParaRPr lang="ru-RU" sz="1600" i="1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pic>
        <p:nvPicPr>
          <p:cNvPr id="3" name="Изображение 2" descr="manipulyacii_137560362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066" y="3790244"/>
            <a:ext cx="1714500" cy="136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672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889" y="1539390"/>
            <a:ext cx="3190461" cy="2298834"/>
          </a:xfrm>
        </p:spPr>
        <p:txBody>
          <a:bodyPr/>
          <a:lstStyle/>
          <a:p>
            <a:r>
              <a:rPr lang="ru-RU" dirty="0" smtClean="0"/>
              <a:t>      </a:t>
            </a:r>
            <a:r>
              <a:rPr lang="ru-RU" dirty="0" smtClean="0">
                <a:latin typeface="Calibri"/>
                <a:cs typeface="Calibri"/>
              </a:rPr>
              <a:t>Результаты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6429" y="931333"/>
            <a:ext cx="7755285" cy="51753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endParaRPr lang="ru-RU" sz="1800" dirty="0" smtClean="0">
              <a:solidFill>
                <a:schemeClr val="accent1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lang="ru-RU" sz="1800" dirty="0" smtClean="0">
              <a:solidFill>
                <a:schemeClr val="accent1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ru-RU" sz="1800" dirty="0" smtClean="0">
                <a:solidFill>
                  <a:schemeClr val="accent1"/>
                </a:solidFill>
                <a:latin typeface="Calibri"/>
                <a:cs typeface="Calibri"/>
              </a:rPr>
              <a:t>Изменение парадигмы мышления от «обычного» продавца до  Продавца-Наставника и Консультанта-Стратега в одном лице: </a:t>
            </a:r>
            <a:endParaRPr lang="ru-RU" sz="1800" dirty="0">
              <a:solidFill>
                <a:schemeClr val="accent1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ru-RU" sz="1800" dirty="0" smtClean="0">
                <a:solidFill>
                  <a:schemeClr val="accent1"/>
                </a:solidFill>
                <a:latin typeface="Calibri"/>
                <a:cs typeface="Calibri"/>
              </a:rPr>
              <a:t>Ощутимый Рост </a:t>
            </a:r>
            <a:r>
              <a:rPr lang="ru-RU" sz="1800" dirty="0">
                <a:solidFill>
                  <a:schemeClr val="accent1"/>
                </a:solidFill>
                <a:latin typeface="Calibri"/>
                <a:cs typeface="Calibri"/>
              </a:rPr>
              <a:t>продаж </a:t>
            </a:r>
            <a:r>
              <a:rPr lang="ru-RU" sz="1800" dirty="0" smtClean="0">
                <a:solidFill>
                  <a:schemeClr val="accent1"/>
                </a:solidFill>
                <a:latin typeface="Calibri"/>
                <a:cs typeface="Calibri"/>
              </a:rPr>
              <a:t> как у участников проекта, так и у всех  членов команды </a:t>
            </a:r>
            <a:endParaRPr lang="ru-RU" sz="1800" dirty="0">
              <a:solidFill>
                <a:schemeClr val="accent1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ru-RU" sz="1800" dirty="0">
                <a:solidFill>
                  <a:schemeClr val="accent1"/>
                </a:solidFill>
                <a:latin typeface="Calibri"/>
                <a:cs typeface="Calibri"/>
              </a:rPr>
              <a:t>Построение доверительных и долгосрочных отношений с клиентом</a:t>
            </a:r>
          </a:p>
          <a:p>
            <a:pPr>
              <a:lnSpc>
                <a:spcPct val="100000"/>
              </a:lnSpc>
            </a:pPr>
            <a:r>
              <a:rPr lang="ru-RU" sz="1800" dirty="0">
                <a:solidFill>
                  <a:schemeClr val="accent1"/>
                </a:solidFill>
                <a:latin typeface="Calibri"/>
                <a:cs typeface="Calibri"/>
              </a:rPr>
              <a:t>Умение проводить переговоры в стиле </a:t>
            </a:r>
            <a:r>
              <a:rPr lang="en-US" sz="1800" dirty="0" smtClean="0">
                <a:solidFill>
                  <a:schemeClr val="accent1"/>
                </a:solidFill>
                <a:latin typeface="Calibri"/>
                <a:cs typeface="Calibri"/>
              </a:rPr>
              <a:t>WIN</a:t>
            </a:r>
            <a:r>
              <a:rPr lang="ru-RU" sz="1800" dirty="0" smtClean="0">
                <a:solidFill>
                  <a:schemeClr val="accent1"/>
                </a:solidFill>
                <a:latin typeface="Calibri"/>
                <a:cs typeface="Calibri"/>
              </a:rPr>
              <a:t> - </a:t>
            </a:r>
            <a:r>
              <a:rPr lang="en-US" sz="1800" dirty="0" smtClean="0">
                <a:solidFill>
                  <a:schemeClr val="accent1"/>
                </a:solidFill>
                <a:latin typeface="Calibri"/>
                <a:cs typeface="Calibri"/>
              </a:rPr>
              <a:t>WIN</a:t>
            </a:r>
            <a:endParaRPr lang="ru-RU" sz="1800" dirty="0">
              <a:solidFill>
                <a:schemeClr val="accent1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ru-RU" sz="1800" dirty="0">
                <a:solidFill>
                  <a:schemeClr val="accent1"/>
                </a:solidFill>
                <a:latin typeface="Calibri"/>
                <a:cs typeface="Calibri"/>
              </a:rPr>
              <a:t>Умение проводить переговоры  с «жесткими» клиентами</a:t>
            </a:r>
          </a:p>
          <a:p>
            <a:pPr>
              <a:lnSpc>
                <a:spcPct val="100000"/>
              </a:lnSpc>
            </a:pPr>
            <a:r>
              <a:rPr lang="ru-RU" sz="1800" dirty="0" smtClean="0">
                <a:solidFill>
                  <a:schemeClr val="accent1"/>
                </a:solidFill>
                <a:latin typeface="Calibri"/>
                <a:cs typeface="Calibri"/>
              </a:rPr>
              <a:t>Умение проводить исследование и формировать потребности</a:t>
            </a:r>
          </a:p>
          <a:p>
            <a:pPr>
              <a:lnSpc>
                <a:spcPct val="100000"/>
              </a:lnSpc>
            </a:pPr>
            <a:r>
              <a:rPr lang="ru-RU" sz="1800" dirty="0" smtClean="0">
                <a:solidFill>
                  <a:schemeClr val="accent1"/>
                </a:solidFill>
                <a:latin typeface="Calibri"/>
                <a:cs typeface="Calibri"/>
              </a:rPr>
              <a:t>Умение определять «болевые точки» клиента</a:t>
            </a:r>
          </a:p>
          <a:p>
            <a:pPr>
              <a:lnSpc>
                <a:spcPct val="100000"/>
              </a:lnSpc>
            </a:pPr>
            <a:r>
              <a:rPr lang="ru-RU" sz="1800" dirty="0" smtClean="0">
                <a:solidFill>
                  <a:schemeClr val="accent1"/>
                </a:solidFill>
                <a:latin typeface="Calibri"/>
                <a:cs typeface="Calibri"/>
              </a:rPr>
              <a:t>Умение убеждать и работать с возражениями</a:t>
            </a:r>
          </a:p>
          <a:p>
            <a:pPr>
              <a:lnSpc>
                <a:spcPct val="100000"/>
              </a:lnSpc>
            </a:pPr>
            <a:r>
              <a:rPr lang="ru-RU" sz="1800" dirty="0" smtClean="0">
                <a:solidFill>
                  <a:schemeClr val="accent1"/>
                </a:solidFill>
                <a:latin typeface="Calibri"/>
                <a:cs typeface="Calibri"/>
              </a:rPr>
              <a:t>Умение противостоять манипуляциям</a:t>
            </a:r>
          </a:p>
          <a:p>
            <a:pPr>
              <a:lnSpc>
                <a:spcPct val="100000"/>
              </a:lnSpc>
            </a:pPr>
            <a:r>
              <a:rPr lang="ru-RU" sz="1800" dirty="0" smtClean="0">
                <a:solidFill>
                  <a:schemeClr val="accent1"/>
                </a:solidFill>
                <a:latin typeface="Calibri"/>
                <a:cs typeface="Calibri"/>
              </a:rPr>
              <a:t>Личностный рост и развитие</a:t>
            </a:r>
          </a:p>
          <a:p>
            <a:pPr>
              <a:lnSpc>
                <a:spcPct val="100000"/>
              </a:lnSpc>
            </a:pPr>
            <a:r>
              <a:rPr lang="ru-RU" sz="1800" dirty="0" smtClean="0">
                <a:solidFill>
                  <a:schemeClr val="accent1"/>
                </a:solidFill>
                <a:latin typeface="Calibri"/>
                <a:cs typeface="Calibri"/>
              </a:rPr>
              <a:t>ОГРОМНАЯ благодарность от продавцов за возможность участия в проекте и рост лояльности к Компании </a:t>
            </a:r>
          </a:p>
          <a:p>
            <a:pPr>
              <a:lnSpc>
                <a:spcPct val="100000"/>
              </a:lnSpc>
            </a:pPr>
            <a:endParaRPr lang="ru-RU" sz="1800" dirty="0" smtClean="0">
              <a:solidFill>
                <a:schemeClr val="accent1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lang="en-US" sz="1800" dirty="0" smtClean="0">
              <a:solidFill>
                <a:schemeClr val="accent1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lang="ru-RU" sz="180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pic>
        <p:nvPicPr>
          <p:cNvPr id="4" name="Изображение 3" descr="2f771c81d8.uchimsya-rabotat-na-rezulta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309" y="3471333"/>
            <a:ext cx="3028247" cy="187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347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000" y="790222"/>
            <a:ext cx="3245556" cy="184855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Calibri"/>
                <a:cs typeface="Calibri"/>
              </a:rPr>
              <a:t>Почему это надо делать с нами</a:t>
            </a:r>
            <a:r>
              <a:rPr lang="en-US" sz="3200" dirty="0" smtClean="0">
                <a:latin typeface="Calibri"/>
                <a:cs typeface="Calibri"/>
              </a:rPr>
              <a:t>?</a:t>
            </a:r>
            <a:endParaRPr lang="ru-RU" sz="3200" dirty="0">
              <a:latin typeface="Calibri"/>
              <a:cs typeface="Calibri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16868" y="761999"/>
            <a:ext cx="7315200" cy="506558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40000"/>
              </a:lnSpc>
            </a:pPr>
            <a:r>
              <a:rPr lang="en-US" dirty="0" smtClean="0">
                <a:solidFill>
                  <a:srgbClr val="4F81BD"/>
                </a:solidFill>
                <a:latin typeface="Calibri"/>
                <a:cs typeface="Calibri"/>
              </a:rPr>
              <a:t>Wilson Learning </a:t>
            </a:r>
            <a:r>
              <a:rPr lang="ru-RU" dirty="0" smtClean="0">
                <a:solidFill>
                  <a:srgbClr val="4F81BD"/>
                </a:solidFill>
                <a:latin typeface="Calibri"/>
                <a:cs typeface="Calibri"/>
              </a:rPr>
              <a:t>уже более 45 лет является признанным экспертом в области продаж</a:t>
            </a:r>
          </a:p>
          <a:p>
            <a:pPr>
              <a:lnSpc>
                <a:spcPct val="140000"/>
              </a:lnSpc>
            </a:pPr>
            <a:r>
              <a:rPr lang="ru-RU" dirty="0" smtClean="0">
                <a:solidFill>
                  <a:srgbClr val="4F81BD"/>
                </a:solidFill>
                <a:latin typeface="Calibri"/>
                <a:cs typeface="Calibri"/>
              </a:rPr>
              <a:t>Основатель </a:t>
            </a:r>
            <a:r>
              <a:rPr lang="en-US" dirty="0" smtClean="0">
                <a:solidFill>
                  <a:srgbClr val="4F81BD"/>
                </a:solidFill>
                <a:latin typeface="Calibri"/>
                <a:cs typeface="Calibri"/>
              </a:rPr>
              <a:t>WL </a:t>
            </a:r>
            <a:r>
              <a:rPr lang="ru-RU" dirty="0" smtClean="0">
                <a:solidFill>
                  <a:srgbClr val="4F81BD"/>
                </a:solidFill>
                <a:latin typeface="Calibri"/>
                <a:cs typeface="Calibri"/>
              </a:rPr>
              <a:t>Лар</a:t>
            </a:r>
            <a:r>
              <a:rPr lang="ru-RU" dirty="0">
                <a:solidFill>
                  <a:srgbClr val="4F81BD"/>
                </a:solidFill>
                <a:latin typeface="Calibri"/>
                <a:cs typeface="Calibri"/>
              </a:rPr>
              <a:t>р</a:t>
            </a:r>
            <a:r>
              <a:rPr lang="ru-RU" dirty="0" smtClean="0">
                <a:solidFill>
                  <a:srgbClr val="4F81BD"/>
                </a:solidFill>
                <a:latin typeface="Calibri"/>
                <a:cs typeface="Calibri"/>
              </a:rPr>
              <a:t>и Уилсон является автором Консультативного подхода* в продаже – на сегодняшний день самого эффективного метода продаж в мире</a:t>
            </a:r>
          </a:p>
          <a:p>
            <a:pPr>
              <a:lnSpc>
                <a:spcPct val="140000"/>
              </a:lnSpc>
            </a:pPr>
            <a:r>
              <a:rPr lang="ru-RU" dirty="0" smtClean="0">
                <a:solidFill>
                  <a:srgbClr val="4F81BD"/>
                </a:solidFill>
                <a:latin typeface="Calibri"/>
                <a:cs typeface="Calibri"/>
              </a:rPr>
              <a:t>Признания в области продаж от независимых исследовательских агентств**</a:t>
            </a:r>
          </a:p>
          <a:p>
            <a:pPr>
              <a:lnSpc>
                <a:spcPct val="140000"/>
              </a:lnSpc>
            </a:pPr>
            <a:endParaRPr lang="ru-RU" dirty="0" smtClean="0">
              <a:solidFill>
                <a:srgbClr val="4F81BD"/>
              </a:solidFill>
              <a:latin typeface="Calibri"/>
              <a:cs typeface="Calibri"/>
            </a:endParaRPr>
          </a:p>
          <a:p>
            <a:pPr>
              <a:lnSpc>
                <a:spcPct val="140000"/>
              </a:lnSpc>
            </a:pPr>
            <a:endParaRPr lang="ru-RU" sz="1200" dirty="0" smtClean="0">
              <a:solidFill>
                <a:srgbClr val="4F81BD"/>
              </a:solidFill>
              <a:latin typeface="Calibri"/>
              <a:cs typeface="Calibri"/>
            </a:endParaRPr>
          </a:p>
          <a:p>
            <a:pPr>
              <a:lnSpc>
                <a:spcPct val="140000"/>
              </a:lnSpc>
            </a:pPr>
            <a:endParaRPr lang="ru-RU" sz="1200" dirty="0">
              <a:solidFill>
                <a:srgbClr val="4F81BD"/>
              </a:solidFill>
              <a:latin typeface="Calibri"/>
              <a:cs typeface="Calibri"/>
            </a:endParaRPr>
          </a:p>
          <a:p>
            <a:pPr>
              <a:lnSpc>
                <a:spcPct val="140000"/>
              </a:lnSpc>
            </a:pPr>
            <a:r>
              <a:rPr lang="ru-RU" dirty="0">
                <a:solidFill>
                  <a:srgbClr val="4F81BD"/>
                </a:solidFill>
                <a:latin typeface="Calibri"/>
                <a:cs typeface="Calibri"/>
              </a:rPr>
              <a:t>*</a:t>
            </a:r>
            <a:r>
              <a:rPr lang="en-US" sz="1200" dirty="0" smtClean="0">
                <a:solidFill>
                  <a:srgbClr val="4F81BD"/>
                </a:solidFill>
                <a:latin typeface="Calibri"/>
                <a:cs typeface="Calibri"/>
              </a:rPr>
              <a:t>Wilson Learning </a:t>
            </a:r>
            <a:r>
              <a:rPr lang="ru-RU" sz="1200" dirty="0" smtClean="0">
                <a:solidFill>
                  <a:srgbClr val="4F81BD"/>
                </a:solidFill>
                <a:latin typeface="Calibri"/>
                <a:cs typeface="Calibri"/>
              </a:rPr>
              <a:t>является владельцем авторского права на проведение программы «Консультативные продажи»</a:t>
            </a:r>
          </a:p>
          <a:p>
            <a:pPr>
              <a:lnSpc>
                <a:spcPct val="140000"/>
              </a:lnSpc>
            </a:pPr>
            <a:r>
              <a:rPr lang="ru-RU" dirty="0" smtClean="0">
                <a:solidFill>
                  <a:srgbClr val="4F81BD"/>
                </a:solidFill>
                <a:latin typeface="Calibri"/>
                <a:cs typeface="Calibri"/>
              </a:rPr>
              <a:t>**</a:t>
            </a:r>
            <a:r>
              <a:rPr lang="en-US" sz="1200" dirty="0" smtClean="0">
                <a:solidFill>
                  <a:srgbClr val="4F81BD"/>
                </a:solidFill>
                <a:latin typeface="Calibri"/>
                <a:cs typeface="Calibri"/>
              </a:rPr>
              <a:t>ES Research, </a:t>
            </a:r>
            <a:r>
              <a:rPr lang="en-US" sz="1100" dirty="0" smtClean="0">
                <a:solidFill>
                  <a:srgbClr val="4F81BD"/>
                </a:solidFill>
                <a:latin typeface="Calibri"/>
                <a:cs typeface="Calibri"/>
              </a:rPr>
              <a:t>Top </a:t>
            </a:r>
            <a:r>
              <a:rPr lang="en-US" sz="1100" dirty="0">
                <a:solidFill>
                  <a:srgbClr val="4F81BD"/>
                </a:solidFill>
                <a:latin typeface="Calibri"/>
                <a:cs typeface="Calibri"/>
              </a:rPr>
              <a:t>20 Sales Training Company (TrainingIndustry.com 2009, 2010, 2011, 2012, </a:t>
            </a:r>
            <a:r>
              <a:rPr lang="en-US" sz="1100" dirty="0" smtClean="0">
                <a:solidFill>
                  <a:srgbClr val="4F81BD"/>
                </a:solidFill>
                <a:latin typeface="Calibri"/>
                <a:cs typeface="Calibri"/>
              </a:rPr>
              <a:t>2013, 2014, 2015, 2016, 2017)</a:t>
            </a:r>
            <a:r>
              <a:rPr lang="en-US" dirty="0">
                <a:solidFill>
                  <a:srgbClr val="4F81BD"/>
                </a:solidFill>
                <a:latin typeface="Calibri"/>
                <a:cs typeface="Calibri"/>
              </a:rPr>
              <a:t> </a:t>
            </a:r>
            <a:endParaRPr lang="ru-RU" dirty="0" smtClean="0">
              <a:solidFill>
                <a:srgbClr val="4F81BD"/>
              </a:solidFill>
              <a:latin typeface="Calibri"/>
              <a:cs typeface="Calibri"/>
            </a:endParaRPr>
          </a:p>
        </p:txBody>
      </p:sp>
      <p:pic>
        <p:nvPicPr>
          <p:cNvPr id="4" name="Изображение 3" descr="Снимок экрана 2017-08-29 в 17.49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9300" y="3362679"/>
            <a:ext cx="3314700" cy="1587500"/>
          </a:xfrm>
          <a:prstGeom prst="rect">
            <a:avLst/>
          </a:prstGeom>
        </p:spPr>
      </p:pic>
      <p:pic>
        <p:nvPicPr>
          <p:cNvPr id="8" name="Изображение 7" descr="exper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2044" y="3431098"/>
            <a:ext cx="2537178" cy="174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303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252" y="771060"/>
            <a:ext cx="2947482" cy="303894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Calibri"/>
                <a:cs typeface="Calibri"/>
              </a:rPr>
              <a:t>«Обучать </a:t>
            </a:r>
            <a:r>
              <a:rPr lang="en-US" sz="3200" dirty="0" smtClean="0">
                <a:latin typeface="Calibri"/>
                <a:cs typeface="Calibri"/>
              </a:rPr>
              <a:t/>
            </a:r>
            <a:br>
              <a:rPr lang="en-US" sz="3200" dirty="0" smtClean="0">
                <a:latin typeface="Calibri"/>
                <a:cs typeface="Calibri"/>
              </a:rPr>
            </a:br>
            <a:r>
              <a:rPr lang="ru-RU" sz="3200" dirty="0" smtClean="0">
                <a:latin typeface="Calibri"/>
                <a:cs typeface="Calibri"/>
              </a:rPr>
              <a:t>или </a:t>
            </a:r>
            <a:r>
              <a:rPr lang="en-US" sz="3200" dirty="0" smtClean="0">
                <a:latin typeface="Calibri"/>
                <a:cs typeface="Calibri"/>
              </a:rPr>
              <a:t/>
            </a:r>
            <a:br>
              <a:rPr lang="en-US" sz="3200" dirty="0" smtClean="0">
                <a:latin typeface="Calibri"/>
                <a:cs typeface="Calibri"/>
              </a:rPr>
            </a:br>
            <a:r>
              <a:rPr lang="ru-RU" sz="3200" dirty="0" smtClean="0">
                <a:latin typeface="Calibri"/>
                <a:cs typeface="Calibri"/>
              </a:rPr>
              <a:t>не обучать?» -  вот в чем вопрос</a:t>
            </a:r>
            <a:endParaRPr lang="ru-RU" sz="3200" dirty="0">
              <a:latin typeface="Calibri"/>
              <a:cs typeface="Calibri"/>
            </a:endParaRPr>
          </a:p>
        </p:txBody>
      </p:sp>
      <p:pic>
        <p:nvPicPr>
          <p:cNvPr id="4100" name="Picture 4" descr="1279268144_4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44556" y="3457222"/>
            <a:ext cx="3866444" cy="276702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096000" y="0"/>
            <a:ext cx="5672667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i="1" dirty="0" smtClean="0">
                <a:solidFill>
                  <a:srgbClr val="0070C0"/>
                </a:solidFill>
                <a:latin typeface="Calibri"/>
                <a:cs typeface="Calibri"/>
              </a:rPr>
              <a:t>Внимание отстающим – вечно в догоняющих,</a:t>
            </a:r>
            <a:endParaRPr lang="en-US" sz="1600" b="1" i="1" dirty="0" smtClean="0">
              <a:solidFill>
                <a:srgbClr val="0070C0"/>
              </a:solidFill>
              <a:latin typeface="Calibri"/>
              <a:cs typeface="Calibri"/>
            </a:endParaRPr>
          </a:p>
          <a:p>
            <a:pPr algn="r"/>
            <a:r>
              <a:rPr lang="ru-RU" sz="1600" b="1" i="1" dirty="0" smtClean="0">
                <a:solidFill>
                  <a:srgbClr val="0070C0"/>
                </a:solidFill>
                <a:latin typeface="Calibri"/>
                <a:cs typeface="Calibri"/>
              </a:rPr>
              <a:t> внимание лучшим – всегда в лидерах</a:t>
            </a:r>
            <a:endParaRPr lang="ru-RU" sz="1600" i="1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pic>
        <p:nvPicPr>
          <p:cNvPr id="5" name="Изображение 4" descr="0fa3d493cc9380767fad890bdafb20b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1889" y="790221"/>
            <a:ext cx="4294025" cy="314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45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252" y="926281"/>
            <a:ext cx="3077304" cy="27623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10000"/>
              </a:lnSpc>
            </a:pPr>
            <a:r>
              <a:rPr lang="ru-RU" sz="2800" dirty="0" smtClean="0">
                <a:latin typeface="Calibri"/>
                <a:cs typeface="Calibri"/>
              </a:rPr>
              <a:t>Спасибо за внимание! </a:t>
            </a:r>
            <a:br>
              <a:rPr lang="ru-RU" sz="2800" dirty="0" smtClean="0">
                <a:latin typeface="Calibri"/>
                <a:cs typeface="Calibri"/>
              </a:rPr>
            </a:br>
            <a:r>
              <a:rPr lang="ru-RU" sz="2800" dirty="0" smtClean="0">
                <a:latin typeface="Calibri"/>
                <a:cs typeface="Calibri"/>
              </a:rPr>
              <a:t>Это было интересно? </a:t>
            </a:r>
            <a:br>
              <a:rPr lang="ru-RU" sz="2800" dirty="0" smtClean="0">
                <a:latin typeface="Calibri"/>
                <a:cs typeface="Calibri"/>
              </a:rPr>
            </a:br>
            <a:r>
              <a:rPr lang="ru-RU" sz="2800" dirty="0" smtClean="0">
                <a:latin typeface="Calibri"/>
                <a:cs typeface="Calibri"/>
              </a:rPr>
              <a:t>Давайте встретимся и поговорим об этом подробнее!</a:t>
            </a:r>
            <a:endParaRPr lang="ru-RU" sz="2800" dirty="0">
              <a:latin typeface="Calibri"/>
              <a:cs typeface="Calibri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584222" y="1616074"/>
            <a:ext cx="8029221" cy="2213682"/>
          </a:xfrm>
        </p:spPr>
        <p:txBody>
          <a:bodyPr/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b="1" dirty="0" smtClean="0">
                <a:solidFill>
                  <a:srgbClr val="4F81BD"/>
                </a:solidFill>
                <a:latin typeface="Calibri"/>
                <a:cs typeface="Calibri"/>
              </a:rPr>
              <a:t>По всем вопросам, пожалуйста, обращайтесь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b="1" dirty="0" smtClean="0">
                <a:solidFill>
                  <a:srgbClr val="4F81BD"/>
                </a:solidFill>
                <a:latin typeface="Calibri"/>
                <a:cs typeface="Calibri"/>
              </a:rPr>
              <a:t> по телефону </a:t>
            </a:r>
            <a:r>
              <a:rPr lang="ru-RU" b="1" dirty="0">
                <a:solidFill>
                  <a:srgbClr val="4F81BD"/>
                </a:solidFill>
                <a:latin typeface="Calibri"/>
                <a:cs typeface="Calibri"/>
              </a:rPr>
              <a:t>7(495) </a:t>
            </a:r>
            <a:r>
              <a:rPr lang="ru-RU" b="1" dirty="0" smtClean="0">
                <a:solidFill>
                  <a:srgbClr val="4F81BD"/>
                </a:solidFill>
                <a:latin typeface="Calibri"/>
                <a:cs typeface="Calibri"/>
              </a:rPr>
              <a:t>788-35-15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b="1" dirty="0" smtClean="0">
                <a:solidFill>
                  <a:srgbClr val="4F81BD"/>
                </a:solidFill>
                <a:latin typeface="Calibri"/>
                <a:cs typeface="Calibri"/>
              </a:rPr>
              <a:t>или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b="1" dirty="0" smtClean="0">
                <a:solidFill>
                  <a:srgbClr val="4F81BD"/>
                </a:solidFill>
                <a:latin typeface="Calibri"/>
                <a:cs typeface="Calibri"/>
              </a:rPr>
              <a:t>наш  адрес</a:t>
            </a:r>
            <a:r>
              <a:rPr lang="ru-RU" b="1" i="1" dirty="0" smtClean="0">
                <a:solidFill>
                  <a:srgbClr val="4F81BD"/>
                </a:solidFill>
                <a:latin typeface="Calibri"/>
                <a:cs typeface="Calibri"/>
              </a:rPr>
              <a:t> </a:t>
            </a:r>
            <a:r>
              <a:rPr lang="ru-RU" b="1" i="1" u="sng" dirty="0" err="1" smtClean="0">
                <a:solidFill>
                  <a:srgbClr val="4F81BD"/>
                </a:solidFill>
                <a:latin typeface="Calibri"/>
                <a:cs typeface="Calibri"/>
              </a:rPr>
              <a:t>elite.sales</a:t>
            </a:r>
            <a:r>
              <a:rPr lang="en-US" b="1" i="1" u="sng" dirty="0" smtClean="0">
                <a:solidFill>
                  <a:srgbClr val="4F81BD"/>
                </a:solidFill>
                <a:latin typeface="Calibri"/>
                <a:cs typeface="Calibri"/>
              </a:rPr>
              <a:t>@</a:t>
            </a:r>
            <a:r>
              <a:rPr lang="en-US" b="1" i="1" u="sng" dirty="0" err="1" smtClean="0">
                <a:solidFill>
                  <a:srgbClr val="4F81BD"/>
                </a:solidFill>
                <a:latin typeface="Calibri"/>
                <a:cs typeface="Calibri"/>
              </a:rPr>
              <a:t>wl-r.ru</a:t>
            </a:r>
            <a:endParaRPr lang="ru-RU" b="1" u="sng" dirty="0">
              <a:solidFill>
                <a:srgbClr val="4F81BD"/>
              </a:solidFill>
              <a:latin typeface="Calibri"/>
              <a:cs typeface="Calibri"/>
            </a:endParaRPr>
          </a:p>
        </p:txBody>
      </p:sp>
      <p:pic>
        <p:nvPicPr>
          <p:cNvPr id="12" name="Picture 6" descr="https://encrypted-tbn2.gstatic.com/images?q=tbn:ANd9GcScpdkfytqEw6jJba62QQJ8ztjTFATpHSZLVPFQAhVA0PZO9lQG9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9539" y="4526490"/>
            <a:ext cx="2533650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096000" y="0"/>
            <a:ext cx="564444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i="1" dirty="0" smtClean="0">
                <a:solidFill>
                  <a:srgbClr val="0070C0"/>
                </a:solidFill>
                <a:latin typeface="Calibri"/>
                <a:cs typeface="Calibri"/>
              </a:rPr>
              <a:t>Внимание отстающим – вечно в догоняющих, </a:t>
            </a:r>
          </a:p>
          <a:p>
            <a:pPr algn="r"/>
            <a:r>
              <a:rPr lang="ru-RU" sz="1600" b="1" i="1" dirty="0" smtClean="0">
                <a:solidFill>
                  <a:srgbClr val="0070C0"/>
                </a:solidFill>
                <a:latin typeface="Calibri"/>
                <a:cs typeface="Calibri"/>
              </a:rPr>
              <a:t>внимание лучшим – всегда в лидерах</a:t>
            </a:r>
            <a:endParaRPr lang="ru-RU" sz="1600" i="1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pic>
        <p:nvPicPr>
          <p:cNvPr id="3" name="Изображение 2" descr="810_8738_551_sm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222" y="3668889"/>
            <a:ext cx="3104444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351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19" y="1123838"/>
            <a:ext cx="2947482" cy="157960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Calibri"/>
                <a:cs typeface="Calibri"/>
              </a:rPr>
              <a:t>Как это будет происходить?</a:t>
            </a:r>
            <a:endParaRPr lang="ru-RU" sz="3200" dirty="0">
              <a:latin typeface="Calibri"/>
              <a:cs typeface="Calibri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0111" y="860778"/>
            <a:ext cx="8184445" cy="5235222"/>
          </a:xfrm>
          <a:noFill/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endParaRPr lang="ru-RU" sz="1800" dirty="0" smtClean="0">
              <a:solidFill>
                <a:srgbClr val="4F81BD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1800" dirty="0" smtClean="0">
                <a:solidFill>
                  <a:srgbClr val="4F81BD"/>
                </a:solidFill>
                <a:latin typeface="Calibri"/>
                <a:cs typeface="Calibri"/>
              </a:rPr>
              <a:t>Продолжительность проекта от 3 до 12 месяцев – глубокое погружение участников в проект с минимальным отрывом от производства.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1800" dirty="0" err="1" smtClean="0">
                <a:solidFill>
                  <a:srgbClr val="4F81BD"/>
                </a:solidFill>
                <a:latin typeface="Calibri"/>
                <a:cs typeface="Calibri"/>
              </a:rPr>
              <a:t>Ассессмент</a:t>
            </a:r>
            <a:r>
              <a:rPr lang="ru-RU" sz="1800" dirty="0" smtClean="0">
                <a:solidFill>
                  <a:srgbClr val="4F81BD"/>
                </a:solidFill>
                <a:latin typeface="Calibri"/>
                <a:cs typeface="Calibri"/>
              </a:rPr>
              <a:t> до и после проекта – возможность отследить результативность программы и личный рост участников.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1800" dirty="0" smtClean="0">
                <a:solidFill>
                  <a:srgbClr val="4F81BD"/>
                </a:solidFill>
                <a:latin typeface="Calibri"/>
                <a:cs typeface="Calibri"/>
              </a:rPr>
              <a:t>Модульные 2 или 3-х дневные программы, в промежутке –домашние задания</a:t>
            </a:r>
            <a:r>
              <a:rPr lang="en-US" sz="1800" dirty="0" smtClean="0">
                <a:solidFill>
                  <a:srgbClr val="4F81BD"/>
                </a:solidFill>
                <a:latin typeface="Calibri"/>
                <a:cs typeface="Calibri"/>
              </a:rPr>
              <a:t>, </a:t>
            </a:r>
            <a:r>
              <a:rPr lang="ru-RU" sz="1800" dirty="0" err="1" smtClean="0">
                <a:solidFill>
                  <a:srgbClr val="4F81BD"/>
                </a:solidFill>
                <a:latin typeface="Calibri"/>
                <a:cs typeface="Calibri"/>
              </a:rPr>
              <a:t>коучинги</a:t>
            </a:r>
            <a:r>
              <a:rPr lang="ru-RU" sz="1800" dirty="0" smtClean="0">
                <a:solidFill>
                  <a:srgbClr val="4F81BD"/>
                </a:solidFill>
                <a:latin typeface="Calibri"/>
                <a:cs typeface="Calibri"/>
              </a:rPr>
              <a:t> с тренером</a:t>
            </a:r>
            <a:r>
              <a:rPr lang="ru-RU" sz="1800" dirty="0">
                <a:solidFill>
                  <a:srgbClr val="4F81BD"/>
                </a:solidFill>
                <a:latin typeface="Calibri"/>
                <a:cs typeface="Calibri"/>
              </a:rPr>
              <a:t>, </a:t>
            </a:r>
            <a:r>
              <a:rPr lang="ru-RU" sz="1800" dirty="0" smtClean="0">
                <a:solidFill>
                  <a:srgbClr val="4F81BD"/>
                </a:solidFill>
                <a:latin typeface="Calibri"/>
                <a:cs typeface="Calibri"/>
              </a:rPr>
              <a:t>активное вовлечение руководителей в проект</a:t>
            </a:r>
            <a:endParaRPr lang="ru-RU" sz="1800" dirty="0">
              <a:solidFill>
                <a:srgbClr val="4F81BD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1800" dirty="0">
                <a:solidFill>
                  <a:srgbClr val="4F81BD"/>
                </a:solidFill>
                <a:latin typeface="Calibri"/>
                <a:cs typeface="Calibri"/>
              </a:rPr>
              <a:t>Фокусная постановка компетенции «Развитие сотрудников» для </a:t>
            </a:r>
            <a:r>
              <a:rPr lang="ru-RU" sz="1800" dirty="0" smtClean="0">
                <a:solidFill>
                  <a:srgbClr val="4F81BD"/>
                </a:solidFill>
                <a:latin typeface="Calibri"/>
                <a:cs typeface="Calibri"/>
              </a:rPr>
              <a:t>«бойцов спецназа».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1800" dirty="0" smtClean="0">
                <a:solidFill>
                  <a:srgbClr val="4F81BD"/>
                </a:solidFill>
                <a:latin typeface="Calibri"/>
                <a:cs typeface="Calibri"/>
              </a:rPr>
              <a:t>Программа  </a:t>
            </a:r>
            <a:r>
              <a:rPr lang="ru-RU" sz="1800" dirty="0">
                <a:solidFill>
                  <a:srgbClr val="4F81BD"/>
                </a:solidFill>
                <a:latin typeface="Calibri"/>
                <a:cs typeface="Calibri"/>
              </a:rPr>
              <a:t>«Обучение на рабочем месте» и проведение </a:t>
            </a:r>
            <a:r>
              <a:rPr lang="ru-RU" sz="1800" dirty="0" err="1">
                <a:solidFill>
                  <a:srgbClr val="4F81BD"/>
                </a:solidFill>
                <a:latin typeface="Calibri"/>
                <a:cs typeface="Calibri"/>
              </a:rPr>
              <a:t>коучинговых</a:t>
            </a:r>
            <a:r>
              <a:rPr lang="ru-RU" sz="1800" dirty="0">
                <a:solidFill>
                  <a:srgbClr val="4F81BD"/>
                </a:solidFill>
                <a:latin typeface="Calibri"/>
                <a:cs typeface="Calibri"/>
              </a:rPr>
              <a:t> сессий с тренером в формате  «продавец-руководитель-тренер</a:t>
            </a:r>
            <a:r>
              <a:rPr lang="ru-RU" sz="1800" dirty="0" smtClean="0">
                <a:solidFill>
                  <a:srgbClr val="4F81BD"/>
                </a:solidFill>
                <a:latin typeface="Calibri"/>
                <a:cs typeface="Calibri"/>
              </a:rPr>
              <a:t>».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1800" dirty="0" smtClean="0">
                <a:solidFill>
                  <a:srgbClr val="4F81BD"/>
                </a:solidFill>
                <a:latin typeface="Calibri"/>
                <a:cs typeface="Calibri"/>
              </a:rPr>
              <a:t>Формирование у участников проекта компетенции «наставника» и ее реализация на практике</a:t>
            </a:r>
            <a:endParaRPr lang="ru-RU" sz="1800" dirty="0">
              <a:solidFill>
                <a:srgbClr val="4F81BD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ru-RU" sz="1800" dirty="0">
              <a:solidFill>
                <a:srgbClr val="4F81BD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ru-RU" sz="1800" dirty="0">
              <a:solidFill>
                <a:srgbClr val="4F81BD"/>
              </a:solidFill>
              <a:latin typeface="Calibri"/>
              <a:cs typeface="Calibri"/>
            </a:endParaRPr>
          </a:p>
        </p:txBody>
      </p:sp>
      <p:pic>
        <p:nvPicPr>
          <p:cNvPr id="3074" name="Picture 2" descr="http://ts4.mm.bing.net/th?id=H.4525599693602819&amp;w=155&amp;h=141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1619" y="3832846"/>
            <a:ext cx="1476375" cy="1343026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658556" y="0"/>
            <a:ext cx="6096000" cy="58477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600" b="1" i="1" dirty="0" smtClean="0">
                <a:solidFill>
                  <a:schemeClr val="accent1"/>
                </a:solidFill>
                <a:latin typeface="Calibri"/>
                <a:cs typeface="Calibri"/>
              </a:rPr>
              <a:t>Внимание отстающим – вечно в догоняющих, </a:t>
            </a:r>
          </a:p>
          <a:p>
            <a:pPr algn="r"/>
            <a:r>
              <a:rPr lang="ru-RU" sz="1600" b="1" i="1" dirty="0" smtClean="0">
                <a:solidFill>
                  <a:schemeClr val="accent1"/>
                </a:solidFill>
                <a:latin typeface="Calibri"/>
                <a:cs typeface="Calibri"/>
              </a:rPr>
              <a:t>внимание лучшим – всегда в лидерах</a:t>
            </a:r>
            <a:endParaRPr lang="ru-RU" sz="1600" i="1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911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alibri"/>
                <a:cs typeface="Calibri"/>
              </a:rPr>
              <a:t>3 </a:t>
            </a:r>
            <a:br>
              <a:rPr lang="ru-RU" dirty="0" smtClean="0">
                <a:latin typeface="Calibri"/>
                <a:cs typeface="Calibri"/>
              </a:rPr>
            </a:br>
            <a:r>
              <a:rPr lang="ru-RU" dirty="0" smtClean="0">
                <a:latin typeface="Calibri"/>
                <a:cs typeface="Calibri"/>
              </a:rPr>
              <a:t>уровня программы </a:t>
            </a:r>
            <a:endParaRPr lang="ru-RU" dirty="0">
              <a:latin typeface="Calibri"/>
              <a:cs typeface="Calibri"/>
            </a:endParaRPr>
          </a:p>
        </p:txBody>
      </p:sp>
      <p:pic>
        <p:nvPicPr>
          <p:cNvPr id="6" name="Изображение 5" descr="360x202-0320601.62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4040" y="842284"/>
            <a:ext cx="3240000" cy="1903629"/>
          </a:xfrm>
          <a:prstGeom prst="rect">
            <a:avLst/>
          </a:prstGeom>
        </p:spPr>
      </p:pic>
      <p:pic>
        <p:nvPicPr>
          <p:cNvPr id="7" name="Изображение 4" descr="красный-цвет-карате-пояса-1432989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4144" y="2385363"/>
            <a:ext cx="3116856" cy="1908000"/>
          </a:xfrm>
          <a:prstGeom prst="rect">
            <a:avLst/>
          </a:prstGeom>
        </p:spPr>
      </p:pic>
      <p:pic>
        <p:nvPicPr>
          <p:cNvPr id="8" name="Изображение 1" descr="1-ob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62858" y="4106805"/>
            <a:ext cx="3240000" cy="1860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>
            <a:spLocks/>
          </p:cNvSpPr>
          <p:nvPr/>
        </p:nvSpPr>
        <p:spPr bwMode="auto">
          <a:xfrm>
            <a:off x="4962209" y="569019"/>
            <a:ext cx="2135679" cy="900113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Что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получают</a:t>
            </a:r>
            <a:endParaRPr lang="ru-RU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Helvetica"/>
            </a:endParaRPr>
          </a:p>
        </p:txBody>
      </p:sp>
      <p:sp>
        <p:nvSpPr>
          <p:cNvPr id="6" name="Скругленный прямоугольник 5"/>
          <p:cNvSpPr>
            <a:spLocks/>
          </p:cNvSpPr>
          <p:nvPr/>
        </p:nvSpPr>
        <p:spPr bwMode="auto">
          <a:xfrm>
            <a:off x="2520291" y="540797"/>
            <a:ext cx="2136376" cy="900113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Для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кого</a:t>
            </a:r>
            <a:endParaRPr lang="ru-RU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Helvetica"/>
            </a:endParaRPr>
          </a:p>
        </p:txBody>
      </p:sp>
      <p:sp>
        <p:nvSpPr>
          <p:cNvPr id="7" name="Скругленный прямоугольник 6"/>
          <p:cNvSpPr>
            <a:spLocks/>
          </p:cNvSpPr>
          <p:nvPr/>
        </p:nvSpPr>
        <p:spPr bwMode="auto">
          <a:xfrm>
            <a:off x="7367639" y="569019"/>
            <a:ext cx="2143249" cy="900113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Как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достигается</a:t>
            </a:r>
            <a:endParaRPr lang="ru-RU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Helvetica"/>
            </a:endParaRPr>
          </a:p>
        </p:txBody>
      </p:sp>
      <p:sp>
        <p:nvSpPr>
          <p:cNvPr id="8" name="Скругленный прямоугольник 7"/>
          <p:cNvSpPr>
            <a:spLocks/>
          </p:cNvSpPr>
          <p:nvPr/>
        </p:nvSpPr>
        <p:spPr bwMode="auto">
          <a:xfrm>
            <a:off x="9736667" y="540796"/>
            <a:ext cx="2130777" cy="900113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Длительность проекта</a:t>
            </a:r>
            <a:endParaRPr lang="ru-RU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Helvetica"/>
            </a:endParaRPr>
          </a:p>
        </p:txBody>
      </p:sp>
      <p:sp>
        <p:nvSpPr>
          <p:cNvPr id="13" name="Скругленный прямоугольник 12"/>
          <p:cNvSpPr>
            <a:spLocks/>
          </p:cNvSpPr>
          <p:nvPr/>
        </p:nvSpPr>
        <p:spPr bwMode="auto">
          <a:xfrm>
            <a:off x="2525889" y="1707449"/>
            <a:ext cx="2130778" cy="1128886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1200" b="1" dirty="0" smtClean="0">
                <a:solidFill>
                  <a:schemeClr val="accent1"/>
                </a:solidFill>
                <a:latin typeface="Calibri"/>
                <a:cs typeface="Calibri"/>
              </a:rPr>
              <a:t>Сотрудники с высоким потенциалом, в которых компания готова инвестировать</a:t>
            </a:r>
            <a:endParaRPr lang="ru-RU" sz="1200" b="1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14" name="Скругленный прямоугольник 13"/>
          <p:cNvSpPr>
            <a:spLocks/>
          </p:cNvSpPr>
          <p:nvPr/>
        </p:nvSpPr>
        <p:spPr bwMode="auto">
          <a:xfrm>
            <a:off x="2525889" y="3199743"/>
            <a:ext cx="2130778" cy="120080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ru-RU" sz="1200" b="1" dirty="0">
                <a:solidFill>
                  <a:schemeClr val="accent1"/>
                </a:solidFill>
                <a:latin typeface="Calibri"/>
                <a:cs typeface="Calibri"/>
              </a:rPr>
              <a:t>Сотрудники</a:t>
            </a:r>
            <a:r>
              <a:rPr lang="ru-RU" sz="1200" b="1" dirty="0" smtClean="0">
                <a:solidFill>
                  <a:schemeClr val="accent1"/>
                </a:solidFill>
                <a:latin typeface="Calibri"/>
                <a:cs typeface="Calibri"/>
              </a:rPr>
              <a:t>, владеющие структурированным подходом к продажам, способные на более высокие результаты</a:t>
            </a:r>
            <a:endParaRPr lang="ru-RU" sz="1200" b="1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15" name="Скругленный прямоугольник 14"/>
          <p:cNvSpPr>
            <a:spLocks/>
          </p:cNvSpPr>
          <p:nvPr/>
        </p:nvSpPr>
        <p:spPr bwMode="auto">
          <a:xfrm>
            <a:off x="2521879" y="4699005"/>
            <a:ext cx="2134788" cy="1128886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200" b="1" dirty="0" err="1" smtClean="0">
                <a:solidFill>
                  <a:schemeClr val="accent1"/>
                </a:solidFill>
                <a:latin typeface="Calibri"/>
                <a:cs typeface="Calibri"/>
              </a:rPr>
              <a:t>КАМы</a:t>
            </a:r>
            <a:r>
              <a:rPr lang="ru-RU" sz="1200" b="1" dirty="0" smtClean="0">
                <a:solidFill>
                  <a:schemeClr val="accent1"/>
                </a:solidFill>
                <a:latin typeface="Calibri"/>
                <a:cs typeface="Calibri"/>
              </a:rPr>
              <a:t> и сотрудники со значительным опытом, которые должны продавать больше</a:t>
            </a:r>
            <a:endParaRPr lang="ru-RU" sz="1200" b="1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pic>
        <p:nvPicPr>
          <p:cNvPr id="32" name="Изображение 31" descr="360x202-0320601.62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819" y="1707449"/>
            <a:ext cx="1847515" cy="11288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3" name="Изображение 4" descr="красный-цвет-карате-пояса-143298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366" y="3203228"/>
            <a:ext cx="1828834" cy="11389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4" name="Изображение 1" descr="1-ob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858" y="4699005"/>
            <a:ext cx="1819042" cy="11334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6" name="Скругленный прямоугольник 35"/>
          <p:cNvSpPr>
            <a:spLocks/>
          </p:cNvSpPr>
          <p:nvPr/>
        </p:nvSpPr>
        <p:spPr bwMode="auto">
          <a:xfrm>
            <a:off x="4964288" y="1704627"/>
            <a:ext cx="2130778" cy="1128886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1400" b="1" dirty="0" smtClean="0">
                <a:solidFill>
                  <a:schemeClr val="accent1"/>
                </a:solidFill>
                <a:latin typeface="Calibri"/>
                <a:cs typeface="Calibri"/>
              </a:rPr>
              <a:t>Способность «цеплять» клиентов</a:t>
            </a:r>
            <a:endParaRPr lang="ru-RU" sz="1400" b="1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37" name="Скругленный прямоугольник 36"/>
          <p:cNvSpPr>
            <a:spLocks/>
          </p:cNvSpPr>
          <p:nvPr/>
        </p:nvSpPr>
        <p:spPr bwMode="auto">
          <a:xfrm>
            <a:off x="4964288" y="3196921"/>
            <a:ext cx="2130778" cy="120080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10000"/>
              </a:lnSpc>
            </a:pPr>
            <a:r>
              <a:rPr lang="ru-RU" sz="1400" b="1" dirty="0" smtClean="0">
                <a:solidFill>
                  <a:schemeClr val="accent1"/>
                </a:solidFill>
                <a:effectLst/>
                <a:latin typeface="Calibri"/>
                <a:cs typeface="Calibri"/>
              </a:rPr>
              <a:t>Максимально эффективно убеждать клиентов и работать с возражениями</a:t>
            </a:r>
            <a:endParaRPr lang="ru-RU" sz="1400" b="1" dirty="0">
              <a:solidFill>
                <a:schemeClr val="accent1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38" name="Скругленный прямоугольник 37"/>
          <p:cNvSpPr>
            <a:spLocks/>
          </p:cNvSpPr>
          <p:nvPr/>
        </p:nvSpPr>
        <p:spPr bwMode="auto">
          <a:xfrm>
            <a:off x="4960279" y="4696182"/>
            <a:ext cx="2134788" cy="1128886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 smtClean="0">
                <a:solidFill>
                  <a:schemeClr val="accent1"/>
                </a:solidFill>
                <a:effectLst/>
                <a:latin typeface="Calibri"/>
                <a:cs typeface="Calibri"/>
              </a:rPr>
              <a:t> Адаптироваться под заказчика</a:t>
            </a:r>
          </a:p>
          <a:p>
            <a:pPr algn="ctr"/>
            <a:r>
              <a:rPr lang="ru-RU" sz="1400" b="1" dirty="0" smtClean="0">
                <a:solidFill>
                  <a:schemeClr val="accent1"/>
                </a:solidFill>
                <a:effectLst/>
                <a:latin typeface="Calibri"/>
                <a:cs typeface="Calibri"/>
              </a:rPr>
              <a:t>Добиваться результатов в больших продажах </a:t>
            </a:r>
            <a:endParaRPr lang="ru-RU" sz="1400" b="1" dirty="0">
              <a:solidFill>
                <a:schemeClr val="accent1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39" name="Скругленный прямоугольник 38"/>
          <p:cNvSpPr>
            <a:spLocks/>
          </p:cNvSpPr>
          <p:nvPr/>
        </p:nvSpPr>
        <p:spPr bwMode="auto">
          <a:xfrm>
            <a:off x="7360355" y="1701804"/>
            <a:ext cx="2150534" cy="1128886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accent1"/>
                </a:solidFill>
                <a:latin typeface="Calibri"/>
                <a:cs typeface="Calibri"/>
              </a:rPr>
              <a:t>Активатор продаж</a:t>
            </a:r>
            <a:endParaRPr lang="ru-RU" sz="1400" b="1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40" name="Скругленный прямоугольник 39"/>
          <p:cNvSpPr>
            <a:spLocks/>
          </p:cNvSpPr>
          <p:nvPr/>
        </p:nvSpPr>
        <p:spPr bwMode="auto">
          <a:xfrm>
            <a:off x="7360354" y="3208210"/>
            <a:ext cx="2130778" cy="120080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 smtClean="0">
                <a:solidFill>
                  <a:schemeClr val="accent1"/>
                </a:solidFill>
                <a:effectLst/>
                <a:latin typeface="Calibri"/>
                <a:cs typeface="Calibri"/>
              </a:rPr>
              <a:t>Убеждение через презентацию</a:t>
            </a:r>
            <a:endParaRPr lang="ru-RU" sz="1400" b="1" dirty="0">
              <a:solidFill>
                <a:schemeClr val="accent1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41" name="Скругленный прямоугольник 40"/>
          <p:cNvSpPr>
            <a:spLocks/>
          </p:cNvSpPr>
          <p:nvPr/>
        </p:nvSpPr>
        <p:spPr bwMode="auto">
          <a:xfrm>
            <a:off x="7370456" y="4693360"/>
            <a:ext cx="2134788" cy="1128886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 smtClean="0">
                <a:solidFill>
                  <a:schemeClr val="accent1"/>
                </a:solidFill>
                <a:effectLst/>
                <a:latin typeface="Calibri"/>
                <a:cs typeface="Calibri"/>
              </a:rPr>
              <a:t>Управление ключевыми клиентами</a:t>
            </a:r>
          </a:p>
          <a:p>
            <a:pPr algn="ctr"/>
            <a:r>
              <a:rPr lang="ru-RU" sz="1400" b="1" dirty="0" smtClean="0">
                <a:solidFill>
                  <a:schemeClr val="accent1"/>
                </a:solidFill>
                <a:effectLst/>
                <a:latin typeface="Calibri"/>
                <a:cs typeface="Calibri"/>
              </a:rPr>
              <a:t>Искусство переговоров</a:t>
            </a:r>
          </a:p>
          <a:p>
            <a:pPr algn="ctr"/>
            <a:r>
              <a:rPr lang="ru-RU" sz="1400" b="1" dirty="0" smtClean="0">
                <a:solidFill>
                  <a:schemeClr val="accent1"/>
                </a:solidFill>
                <a:latin typeface="Calibri"/>
                <a:cs typeface="Calibri"/>
              </a:rPr>
              <a:t>Курс наставничества </a:t>
            </a:r>
            <a:endParaRPr lang="ru-RU" sz="1400" b="1" dirty="0">
              <a:solidFill>
                <a:schemeClr val="accent1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42" name="Скругленный прямоугольник 41"/>
          <p:cNvSpPr>
            <a:spLocks/>
          </p:cNvSpPr>
          <p:nvPr/>
        </p:nvSpPr>
        <p:spPr bwMode="auto">
          <a:xfrm>
            <a:off x="9742310" y="1698981"/>
            <a:ext cx="2125134" cy="1128886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accent1"/>
                </a:solidFill>
                <a:latin typeface="Calibri"/>
                <a:cs typeface="Calibri"/>
              </a:rPr>
              <a:t>1 </a:t>
            </a:r>
            <a:r>
              <a:rPr lang="mr-IN" sz="1400" b="1" dirty="0" smtClean="0">
                <a:solidFill>
                  <a:schemeClr val="accent1"/>
                </a:solidFill>
                <a:latin typeface="Calibri"/>
                <a:cs typeface="Calibri"/>
              </a:rPr>
              <a:t>–</a:t>
            </a:r>
            <a:r>
              <a:rPr lang="ru-RU" sz="1400" b="1" dirty="0" smtClean="0">
                <a:solidFill>
                  <a:schemeClr val="accent1"/>
                </a:solidFill>
                <a:latin typeface="Calibri"/>
                <a:cs typeface="Calibri"/>
              </a:rPr>
              <a:t> 3 месяца</a:t>
            </a:r>
            <a:endParaRPr lang="ru-RU" sz="1400" b="1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43" name="Скругленный прямоугольник 42"/>
          <p:cNvSpPr>
            <a:spLocks/>
          </p:cNvSpPr>
          <p:nvPr/>
        </p:nvSpPr>
        <p:spPr bwMode="auto">
          <a:xfrm>
            <a:off x="9742309" y="3205387"/>
            <a:ext cx="2130778" cy="120080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chemeClr val="accent1"/>
                </a:solidFill>
                <a:latin typeface="Calibri"/>
                <a:cs typeface="Calibri"/>
              </a:rPr>
              <a:t>1</a:t>
            </a:r>
            <a:r>
              <a:rPr lang="ru-RU" sz="1400" b="1" dirty="0" smtClean="0">
                <a:solidFill>
                  <a:schemeClr val="accent1"/>
                </a:solidFill>
                <a:effectLst/>
                <a:latin typeface="Calibri"/>
                <a:cs typeface="Calibri"/>
              </a:rPr>
              <a:t> - 3 месяца</a:t>
            </a:r>
            <a:endParaRPr lang="ru-RU" sz="1400" b="1" dirty="0">
              <a:solidFill>
                <a:schemeClr val="accent1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44" name="Скругленный прямоугольник 43"/>
          <p:cNvSpPr>
            <a:spLocks/>
          </p:cNvSpPr>
          <p:nvPr/>
        </p:nvSpPr>
        <p:spPr bwMode="auto">
          <a:xfrm>
            <a:off x="9752411" y="4690537"/>
            <a:ext cx="2134788" cy="1128886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 smtClean="0">
                <a:solidFill>
                  <a:schemeClr val="accent1"/>
                </a:solidFill>
                <a:effectLst/>
                <a:latin typeface="Calibri"/>
                <a:cs typeface="Calibri"/>
              </a:rPr>
              <a:t>1 </a:t>
            </a:r>
            <a:r>
              <a:rPr lang="mr-IN" sz="1400" b="1" dirty="0" smtClean="0">
                <a:solidFill>
                  <a:schemeClr val="accent1"/>
                </a:solidFill>
                <a:effectLst/>
                <a:latin typeface="Calibri"/>
                <a:cs typeface="Calibri"/>
              </a:rPr>
              <a:t>–</a:t>
            </a:r>
            <a:r>
              <a:rPr lang="ru-RU" sz="1400" b="1" dirty="0" smtClean="0">
                <a:solidFill>
                  <a:schemeClr val="accent1"/>
                </a:solidFill>
                <a:effectLst/>
                <a:latin typeface="Calibri"/>
                <a:cs typeface="Calibri"/>
              </a:rPr>
              <a:t> 3 месяца </a:t>
            </a:r>
          </a:p>
        </p:txBody>
      </p:sp>
    </p:spTree>
    <p:extLst>
      <p:ext uri="{BB962C8B-B14F-4D97-AF65-F5344CB8AC3E}">
        <p14:creationId xmlns:p14="http://schemas.microsoft.com/office/powerpoint/2010/main" xmlns="" val="264413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Желтый пояс</a:t>
            </a:r>
            <a:endParaRPr lang="ru-RU" dirty="0"/>
          </a:p>
        </p:txBody>
      </p:sp>
      <p:pic>
        <p:nvPicPr>
          <p:cNvPr id="6" name="Изображение 5" descr="360x202-0320601.62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4395" y="990009"/>
            <a:ext cx="3742923" cy="219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675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21594" y="144213"/>
            <a:ext cx="7859115" cy="536257"/>
          </a:xfrm>
        </p:spPr>
        <p:txBody>
          <a:bodyPr>
            <a:normAutofit/>
          </a:bodyPr>
          <a:lstStyle/>
          <a:p>
            <a:pPr algn="ctr"/>
            <a:r>
              <a:rPr lang="ru-RU" sz="2400" dirty="0" err="1" smtClean="0">
                <a:solidFill>
                  <a:schemeClr val="accent1"/>
                </a:solidFill>
              </a:rPr>
              <a:t>Ассессмент</a:t>
            </a:r>
            <a:r>
              <a:rPr lang="ru-RU" sz="2400" dirty="0" smtClean="0">
                <a:solidFill>
                  <a:schemeClr val="accent1"/>
                </a:solidFill>
              </a:rPr>
              <a:t> - анкетирование</a:t>
            </a:r>
          </a:p>
        </p:txBody>
      </p:sp>
      <p:sp>
        <p:nvSpPr>
          <p:cNvPr id="4" name="Название 3"/>
          <p:cNvSpPr>
            <a:spLocks noGrp="1"/>
          </p:cNvSpPr>
          <p:nvPr>
            <p:ph type="title"/>
          </p:nvPr>
        </p:nvSpPr>
        <p:spPr>
          <a:xfrm>
            <a:off x="281459" y="895535"/>
            <a:ext cx="2947482" cy="1330417"/>
          </a:xfrm>
        </p:spPr>
        <p:txBody>
          <a:bodyPr/>
          <a:lstStyle/>
          <a:p>
            <a:r>
              <a:rPr lang="ru-RU" dirty="0" smtClean="0"/>
              <a:t>Желтый пояс</a:t>
            </a:r>
            <a:endParaRPr lang="ru-RU" dirty="0"/>
          </a:p>
        </p:txBody>
      </p:sp>
      <p:sp>
        <p:nvSpPr>
          <p:cNvPr id="12" name="Объект 4"/>
          <p:cNvSpPr>
            <a:spLocks noGrp="1"/>
          </p:cNvSpPr>
          <p:nvPr>
            <p:ph idx="1"/>
          </p:nvPr>
        </p:nvSpPr>
        <p:spPr>
          <a:xfrm>
            <a:off x="3632491" y="790222"/>
            <a:ext cx="8150287" cy="5303217"/>
          </a:xfrm>
        </p:spPr>
        <p:txBody>
          <a:bodyPr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400" dirty="0" smtClean="0">
                <a:solidFill>
                  <a:srgbClr val="4F81BD"/>
                </a:solidFill>
                <a:latin typeface="Calibri"/>
                <a:cs typeface="Calibri"/>
              </a:rPr>
              <a:t>Цель</a:t>
            </a:r>
            <a:r>
              <a:rPr lang="en-US" sz="1400" dirty="0" smtClean="0">
                <a:solidFill>
                  <a:srgbClr val="4F81BD"/>
                </a:solidFill>
                <a:latin typeface="Calibri"/>
                <a:cs typeface="Calibri"/>
              </a:rPr>
              <a:t>: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</a:pPr>
            <a:r>
              <a:rPr lang="ru-RU" sz="1400" b="0" dirty="0" smtClean="0">
                <a:solidFill>
                  <a:srgbClr val="4F81BD"/>
                </a:solidFill>
                <a:latin typeface="Calibri"/>
                <a:cs typeface="Calibri"/>
              </a:rPr>
              <a:t>Оценить уровень  развития требуемых  компетенций у сотрудников отделов продаж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</a:pPr>
            <a:r>
              <a:rPr lang="ru-RU" sz="1400" b="0" dirty="0" smtClean="0">
                <a:solidFill>
                  <a:srgbClr val="4F81BD"/>
                </a:solidFill>
                <a:latin typeface="Calibri"/>
                <a:cs typeface="Calibri"/>
              </a:rPr>
              <a:t>Определить  группу наиболее высокопотенциальных  сотрудников для включения в программу.</a:t>
            </a:r>
            <a:endParaRPr lang="en-US" sz="1400" b="0" dirty="0" smtClean="0">
              <a:solidFill>
                <a:srgbClr val="4F81BD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1400" b="0" dirty="0">
              <a:solidFill>
                <a:srgbClr val="4F81BD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400" dirty="0" smtClean="0">
                <a:solidFill>
                  <a:srgbClr val="4F81BD"/>
                </a:solidFill>
                <a:latin typeface="Calibri"/>
                <a:cs typeface="Calibri"/>
              </a:rPr>
              <a:t>Процесс</a:t>
            </a:r>
            <a:r>
              <a:rPr lang="en-US" sz="1400" dirty="0" smtClean="0">
                <a:solidFill>
                  <a:srgbClr val="4F81BD"/>
                </a:solidFill>
                <a:latin typeface="Calibri"/>
                <a:cs typeface="Calibri"/>
              </a:rPr>
              <a:t>:</a:t>
            </a:r>
            <a:endParaRPr lang="ru-RU" sz="1400" dirty="0" smtClean="0">
              <a:solidFill>
                <a:srgbClr val="4F81BD"/>
              </a:solidFill>
              <a:latin typeface="Calibri"/>
              <a:cs typeface="Calibri"/>
            </a:endParaRP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/>
              <a:buChar char="•"/>
            </a:pPr>
            <a:r>
              <a:rPr lang="ru-RU" sz="1400" b="0" dirty="0" smtClean="0">
                <a:solidFill>
                  <a:srgbClr val="0070C0"/>
                </a:solidFill>
                <a:latin typeface="Calibri"/>
                <a:ea typeface="Verdana" panose="020B0604030504040204" pitchFamily="34" charset="0"/>
                <a:cs typeface="Calibri"/>
              </a:rPr>
              <a:t>В ходе </a:t>
            </a:r>
            <a:r>
              <a:rPr lang="ru-RU" sz="1400" b="0" dirty="0" err="1" smtClean="0">
                <a:solidFill>
                  <a:srgbClr val="0070C0"/>
                </a:solidFill>
                <a:latin typeface="Calibri"/>
                <a:ea typeface="Verdana" panose="020B0604030504040204" pitchFamily="34" charset="0"/>
                <a:cs typeface="Calibri"/>
              </a:rPr>
              <a:t>ассессмента</a:t>
            </a:r>
            <a:r>
              <a:rPr lang="ru-RU" sz="1400" b="0" dirty="0" smtClean="0">
                <a:solidFill>
                  <a:srgbClr val="0070C0"/>
                </a:solidFill>
                <a:latin typeface="Calibri"/>
                <a:ea typeface="Verdana" panose="020B0604030504040204" pitchFamily="34" charset="0"/>
                <a:cs typeface="Calibri"/>
              </a:rPr>
              <a:t> слушателям будет предложена анкета. 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/>
              <a:buChar char="•"/>
            </a:pPr>
            <a:r>
              <a:rPr lang="ru-RU" sz="1400" b="0" dirty="0" smtClean="0">
                <a:solidFill>
                  <a:srgbClr val="0070C0"/>
                </a:solidFill>
                <a:latin typeface="Calibri"/>
                <a:ea typeface="Verdana" panose="020B0604030504040204" pitchFamily="34" charset="0"/>
                <a:cs typeface="Calibri"/>
              </a:rPr>
              <a:t>Для успешного ответа на содержащиеся в ней вопросы, анкетируемым будет необходимо продемонстрировать знания по ключевым моментам технологии продаж.</a:t>
            </a:r>
            <a:r>
              <a:rPr lang="ru-RU" sz="1400" b="0" dirty="0" smtClean="0">
                <a:solidFill>
                  <a:srgbClr val="00B0F0"/>
                </a:solidFill>
                <a:latin typeface="Calibri"/>
                <a:ea typeface="Verdana" panose="020B0604030504040204" pitchFamily="34" charset="0"/>
                <a:cs typeface="Calibri"/>
              </a:rPr>
              <a:t>  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/>
              <a:buChar char="•"/>
            </a:pPr>
            <a:r>
              <a:rPr lang="ru-RU" sz="1400" b="0" dirty="0" smtClean="0">
                <a:solidFill>
                  <a:srgbClr val="4F81BD"/>
                </a:solidFill>
                <a:latin typeface="Calibri"/>
                <a:cs typeface="Calibri"/>
              </a:rPr>
              <a:t>Рассматриваются: уровень развития коммуникативной сферы, понимание способов определения потребностей клиента и умение интегрировать полученную информацию в привлекательное предложение</a:t>
            </a:r>
            <a:endParaRPr lang="en-US" sz="1400" b="0" dirty="0" smtClean="0">
              <a:solidFill>
                <a:srgbClr val="4F81BD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ru-RU" sz="1400" b="0" dirty="0">
              <a:solidFill>
                <a:srgbClr val="4F81BD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400" dirty="0" smtClean="0">
                <a:solidFill>
                  <a:srgbClr val="4F81BD"/>
                </a:solidFill>
                <a:latin typeface="Calibri"/>
                <a:cs typeface="Calibri"/>
              </a:rPr>
              <a:t>Результат</a:t>
            </a:r>
            <a:r>
              <a:rPr lang="en-US" sz="1400" dirty="0" smtClean="0">
                <a:solidFill>
                  <a:srgbClr val="4F81BD"/>
                </a:solidFill>
                <a:latin typeface="Calibri"/>
                <a:cs typeface="Calibri"/>
              </a:rPr>
              <a:t>: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</a:pPr>
            <a:r>
              <a:rPr lang="ru-RU" sz="1400" b="0" dirty="0" smtClean="0">
                <a:solidFill>
                  <a:srgbClr val="4F81BD"/>
                </a:solidFill>
                <a:latin typeface="Calibri"/>
                <a:cs typeface="Calibri"/>
              </a:rPr>
              <a:t>Компания –заказчик имеет четкое представление о  развитии компетенций всех сотрудников отдела продаж, что  позволит ей принять правильные управленческие решения.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</a:pPr>
            <a:r>
              <a:rPr lang="ru-RU" sz="1400" b="0" dirty="0" smtClean="0">
                <a:solidFill>
                  <a:srgbClr val="4F81BD"/>
                </a:solidFill>
                <a:latin typeface="Calibri"/>
                <a:cs typeface="Calibri"/>
              </a:rPr>
              <a:t> Клиент получает достаточно информации для формирования пошагового плана повышения уровня продаж </a:t>
            </a:r>
            <a:endParaRPr lang="en-US" sz="1400" b="0" dirty="0">
              <a:solidFill>
                <a:srgbClr val="4F81BD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ru-RU" sz="1400" b="0" dirty="0" smtClean="0">
              <a:solidFill>
                <a:srgbClr val="4F81BD"/>
              </a:solidFill>
              <a:latin typeface="Calibri"/>
              <a:cs typeface="Calibri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endParaRPr lang="en-US" sz="1400" b="0" dirty="0" smtClean="0">
              <a:solidFill>
                <a:srgbClr val="4F81BD"/>
              </a:solidFill>
              <a:latin typeface="Calibri"/>
              <a:cs typeface="Calibri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</a:pPr>
            <a:endParaRPr lang="ru-RU" sz="1400" b="0" dirty="0">
              <a:solidFill>
                <a:srgbClr val="4F81BD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ru-RU" sz="1400" dirty="0" smtClean="0">
              <a:solidFill>
                <a:srgbClr val="4F81BD"/>
              </a:solidFill>
              <a:latin typeface="Calibri"/>
              <a:cs typeface="Calibri"/>
            </a:endParaRPr>
          </a:p>
          <a:p>
            <a:endParaRPr lang="ru-RU" sz="1400" dirty="0">
              <a:solidFill>
                <a:srgbClr val="4F81BD"/>
              </a:solidFill>
              <a:latin typeface="Calibri"/>
              <a:cs typeface="Calibri"/>
            </a:endParaRPr>
          </a:p>
        </p:txBody>
      </p:sp>
      <p:pic>
        <p:nvPicPr>
          <p:cNvPr id="6" name="Изображение 5" descr="360x202-0320601.62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91" y="2853785"/>
            <a:ext cx="3210768" cy="188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210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91293" y="158770"/>
            <a:ext cx="7859115" cy="536257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solidFill>
                  <a:schemeClr val="accent1"/>
                </a:solidFill>
              </a:rPr>
              <a:t>Тренинг «Активатор продаж»</a:t>
            </a:r>
          </a:p>
        </p:txBody>
      </p:sp>
      <p:sp>
        <p:nvSpPr>
          <p:cNvPr id="4" name="Название 3"/>
          <p:cNvSpPr>
            <a:spLocks noGrp="1"/>
          </p:cNvSpPr>
          <p:nvPr>
            <p:ph type="title"/>
          </p:nvPr>
        </p:nvSpPr>
        <p:spPr>
          <a:xfrm>
            <a:off x="281459" y="895535"/>
            <a:ext cx="2947482" cy="1330417"/>
          </a:xfrm>
        </p:spPr>
        <p:txBody>
          <a:bodyPr/>
          <a:lstStyle/>
          <a:p>
            <a:r>
              <a:rPr lang="ru-RU" dirty="0" smtClean="0"/>
              <a:t>Желтый пояс</a:t>
            </a:r>
            <a:endParaRPr lang="ru-RU" dirty="0"/>
          </a:p>
        </p:txBody>
      </p:sp>
      <p:sp>
        <p:nvSpPr>
          <p:cNvPr id="12" name="Объект 4"/>
          <p:cNvSpPr>
            <a:spLocks noGrp="1"/>
          </p:cNvSpPr>
          <p:nvPr>
            <p:ph idx="1"/>
          </p:nvPr>
        </p:nvSpPr>
        <p:spPr>
          <a:xfrm>
            <a:off x="3533713" y="874889"/>
            <a:ext cx="8281914" cy="5190327"/>
          </a:xfrm>
        </p:spPr>
        <p:txBody>
          <a:bodyPr anchor="t" anchorCtr="0">
            <a:normAutofit fontScale="85000"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dirty="0" smtClean="0">
                <a:solidFill>
                  <a:srgbClr val="4F81BD"/>
                </a:solidFill>
              </a:rPr>
              <a:t>Цель</a:t>
            </a:r>
            <a:r>
              <a:rPr lang="en-US" dirty="0" smtClean="0">
                <a:solidFill>
                  <a:srgbClr val="4F81BD"/>
                </a:solidFill>
              </a:rPr>
              <a:t>: 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ru-RU" b="0" dirty="0" smtClean="0">
                <a:solidFill>
                  <a:srgbClr val="4F81BD"/>
                </a:solidFill>
              </a:rPr>
              <a:t>Помочь </a:t>
            </a:r>
            <a:r>
              <a:rPr lang="ru-RU" b="0" dirty="0">
                <a:solidFill>
                  <a:srgbClr val="4F81BD"/>
                </a:solidFill>
              </a:rPr>
              <a:t>сотрудникам отделов продаж </a:t>
            </a:r>
            <a:r>
              <a:rPr lang="ru-RU" b="0" dirty="0" smtClean="0">
                <a:solidFill>
                  <a:srgbClr val="4F81BD"/>
                </a:solidFill>
              </a:rPr>
              <a:t>поддерживать</a:t>
            </a:r>
            <a:r>
              <a:rPr lang="en-US" b="0" dirty="0" smtClean="0">
                <a:solidFill>
                  <a:srgbClr val="4F81BD"/>
                </a:solidFill>
              </a:rPr>
              <a:t> </a:t>
            </a:r>
            <a:r>
              <a:rPr lang="ru-RU" b="0" dirty="0" smtClean="0">
                <a:solidFill>
                  <a:srgbClr val="4F81BD"/>
                </a:solidFill>
              </a:rPr>
              <a:t>эффективность  </a:t>
            </a:r>
            <a:r>
              <a:rPr lang="ru-RU" b="0" dirty="0">
                <a:solidFill>
                  <a:srgbClr val="4F81BD"/>
                </a:solidFill>
              </a:rPr>
              <a:t>работы в условиях кризиса и падения покупательского спроса на всех </a:t>
            </a:r>
            <a:r>
              <a:rPr lang="ru-RU" b="0" dirty="0" smtClean="0">
                <a:solidFill>
                  <a:srgbClr val="4F81BD"/>
                </a:solidFill>
              </a:rPr>
              <a:t>уровнях</a:t>
            </a:r>
            <a:endParaRPr lang="en-US" b="0" dirty="0" smtClean="0">
              <a:solidFill>
                <a:srgbClr val="4F81BD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b="0" dirty="0">
              <a:solidFill>
                <a:srgbClr val="4F81BD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dirty="0" smtClean="0">
                <a:solidFill>
                  <a:srgbClr val="4F81BD"/>
                </a:solidFill>
              </a:rPr>
              <a:t>Процесс</a:t>
            </a:r>
            <a:r>
              <a:rPr lang="en-US" dirty="0" smtClean="0">
                <a:solidFill>
                  <a:srgbClr val="4F81BD"/>
                </a:solidFill>
              </a:rPr>
              <a:t>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100" b="0" dirty="0">
                <a:solidFill>
                  <a:srgbClr val="4F81BD"/>
                </a:solidFill>
              </a:rPr>
              <a:t>Рассматриваются три составляющих успешной деятельности </a:t>
            </a:r>
            <a:r>
              <a:rPr lang="ru-RU" sz="2100" b="0" dirty="0" smtClean="0">
                <a:solidFill>
                  <a:srgbClr val="4F81BD"/>
                </a:solidFill>
              </a:rPr>
              <a:t>продавца</a:t>
            </a:r>
            <a:r>
              <a:rPr lang="en-US" sz="2100" b="0" dirty="0" smtClean="0">
                <a:solidFill>
                  <a:srgbClr val="4F81BD"/>
                </a:solidFill>
              </a:rPr>
              <a:t>: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2100" b="0" dirty="0" smtClean="0">
                <a:solidFill>
                  <a:srgbClr val="4F81BD"/>
                </a:solidFill>
              </a:rPr>
              <a:t>Активизация себя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2100" b="0" dirty="0" smtClean="0">
                <a:solidFill>
                  <a:srgbClr val="4F81BD"/>
                </a:solidFill>
              </a:rPr>
              <a:t>Активизация клиента через отношения и формирование отсутствующей потребности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2100" b="0" dirty="0">
                <a:solidFill>
                  <a:srgbClr val="4F81BD"/>
                </a:solidFill>
              </a:rPr>
              <a:t>Актуализация </a:t>
            </a:r>
            <a:r>
              <a:rPr lang="ru-RU" sz="2100" b="0" dirty="0" smtClean="0">
                <a:solidFill>
                  <a:srgbClr val="4F81BD"/>
                </a:solidFill>
              </a:rPr>
              <a:t>продукта для себя и клиента через ценностный подход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ru-RU" sz="2100" b="0" dirty="0">
              <a:solidFill>
                <a:srgbClr val="4F81BD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100" dirty="0" smtClean="0">
                <a:solidFill>
                  <a:srgbClr val="4F81BD"/>
                </a:solidFill>
              </a:rPr>
              <a:t>Результат</a:t>
            </a:r>
            <a:r>
              <a:rPr lang="en-US" sz="2100" dirty="0" smtClean="0">
                <a:solidFill>
                  <a:srgbClr val="4F81BD"/>
                </a:solidFill>
              </a:rPr>
              <a:t>: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ru-RU" sz="2100" b="0" dirty="0">
                <a:solidFill>
                  <a:srgbClr val="4F81BD"/>
                </a:solidFill>
              </a:rPr>
              <a:t>В результате тренинга участники обучения приобретают необходимые инструменты для поддержания собственной мотивации на должном уровне и практические рекомендации по эффективной работе с клиентом</a:t>
            </a:r>
            <a:r>
              <a:rPr lang="ru-RU" sz="2100" b="0" dirty="0" smtClean="0">
                <a:solidFill>
                  <a:srgbClr val="4F81BD"/>
                </a:solidFill>
              </a:rPr>
              <a:t>.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ru-RU" sz="2100" b="0" dirty="0" smtClean="0">
                <a:solidFill>
                  <a:srgbClr val="4F81BD"/>
                </a:solidFill>
              </a:rPr>
              <a:t> </a:t>
            </a:r>
            <a:r>
              <a:rPr lang="ru-RU" sz="2100" b="0" dirty="0">
                <a:solidFill>
                  <a:srgbClr val="4F81BD"/>
                </a:solidFill>
              </a:rPr>
              <a:t>Разрабатывается пошаговый план для повышения уровня продаж </a:t>
            </a:r>
            <a:endParaRPr lang="en-US" sz="2100" b="0" dirty="0">
              <a:solidFill>
                <a:srgbClr val="4F81BD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ru-RU" sz="2100" b="0" dirty="0" smtClean="0">
              <a:solidFill>
                <a:srgbClr val="4F81BD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endParaRPr lang="en-US" sz="2100" b="0" dirty="0" smtClean="0">
              <a:solidFill>
                <a:srgbClr val="4F81BD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</a:pPr>
            <a:endParaRPr lang="ru-RU" sz="2100" b="0" dirty="0">
              <a:solidFill>
                <a:srgbClr val="4F81BD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ru-RU" dirty="0" smtClean="0">
              <a:solidFill>
                <a:srgbClr val="4F81BD"/>
              </a:solidFill>
            </a:endParaRPr>
          </a:p>
          <a:p>
            <a:endParaRPr lang="ru-RU" dirty="0">
              <a:solidFill>
                <a:srgbClr val="4F81BD"/>
              </a:solidFill>
            </a:endParaRPr>
          </a:p>
        </p:txBody>
      </p:sp>
      <p:pic>
        <p:nvPicPr>
          <p:cNvPr id="6" name="Изображение 5" descr="360x202-0320601.62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91" y="2853785"/>
            <a:ext cx="3210768" cy="188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210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м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rame" id="{F226E7A2-7162-461C-9490-D27D9DC04E43}" vid="{39D77354-939E-4A26-AE51-B3F9618B14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1700</TotalTime>
  <Words>2400</Words>
  <Application>Microsoft Office PowerPoint</Application>
  <PresentationFormat>Произвольный</PresentationFormat>
  <Paragraphs>403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Рама</vt:lpstr>
      <vt:lpstr>Элитный  спецназ продаж</vt:lpstr>
      <vt:lpstr>Ваша компания успешна настолько, насколько успешны ваши продавцы. </vt:lpstr>
      <vt:lpstr>Спецназ продаж  это -  подготовка элиты продаж, от которых зависит основной доход* компании  *Правило Парето - 20% продавцов приносят вам 80% продаж. </vt:lpstr>
      <vt:lpstr>Как это будет происходить?</vt:lpstr>
      <vt:lpstr>3  уровня программы </vt:lpstr>
      <vt:lpstr>Слайд 6</vt:lpstr>
      <vt:lpstr>Желтый пояс</vt:lpstr>
      <vt:lpstr>Желтый пояс</vt:lpstr>
      <vt:lpstr>Желтый пояс</vt:lpstr>
      <vt:lpstr>Желтый пояс</vt:lpstr>
      <vt:lpstr>Желтый пояс</vt:lpstr>
      <vt:lpstr>Желтый пояс</vt:lpstr>
      <vt:lpstr>Желтый пояс</vt:lpstr>
      <vt:lpstr>Красный пояс</vt:lpstr>
      <vt:lpstr>Красный пояс</vt:lpstr>
      <vt:lpstr>Красный пояс</vt:lpstr>
      <vt:lpstr>Красный пояс</vt:lpstr>
      <vt:lpstr>Красный пояс</vt:lpstr>
      <vt:lpstr>Красный пояс</vt:lpstr>
      <vt:lpstr>Красный пояс</vt:lpstr>
      <vt:lpstr>Красный пояс</vt:lpstr>
      <vt:lpstr>Красный пояс</vt:lpstr>
      <vt:lpstr>Чёрный пояс</vt:lpstr>
      <vt:lpstr>Черный пояс</vt:lpstr>
      <vt:lpstr>Черный пояс</vt:lpstr>
      <vt:lpstr>Черный пояс</vt:lpstr>
      <vt:lpstr>Черный пояс</vt:lpstr>
      <vt:lpstr>Черный пояс</vt:lpstr>
      <vt:lpstr>Черный пояс</vt:lpstr>
      <vt:lpstr>Черный пояс</vt:lpstr>
      <vt:lpstr>Черный пояс</vt:lpstr>
      <vt:lpstr>Слайд 32</vt:lpstr>
      <vt:lpstr>Черный пояс</vt:lpstr>
      <vt:lpstr>Почему это работает?  «Вопрос  не в том, какие тренинги  уже прошли ваши продавцы, а в том, что из изученного они  применяют на практике»</vt:lpstr>
      <vt:lpstr>Как мы НЕ продаем и чему мы НЕ учим*?  *Мы против манипуляций </vt:lpstr>
      <vt:lpstr>      Результаты  </vt:lpstr>
      <vt:lpstr>Почему это надо делать с нами?</vt:lpstr>
      <vt:lpstr>«Обучать  или  не обучать?» -  вот в чем вопрос</vt:lpstr>
      <vt:lpstr>Спасибо за внимание!  Это было интересно?  Давайте встретимся и поговорим об этом подробнее!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Спецназ продаж*</dc:title>
  <dc:creator>Наталья Грачева</dc:creator>
  <cp:lastModifiedBy>---</cp:lastModifiedBy>
  <cp:revision>166</cp:revision>
  <dcterms:created xsi:type="dcterms:W3CDTF">2013-12-14T14:32:01Z</dcterms:created>
  <dcterms:modified xsi:type="dcterms:W3CDTF">2017-09-04T08:54:53Z</dcterms:modified>
</cp:coreProperties>
</file>